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370" r:id="rId2"/>
    <p:sldId id="388" r:id="rId3"/>
    <p:sldId id="391" r:id="rId4"/>
    <p:sldId id="398" r:id="rId5"/>
    <p:sldId id="394" r:id="rId6"/>
    <p:sldId id="399" r:id="rId7"/>
    <p:sldId id="395" r:id="rId8"/>
    <p:sldId id="400" r:id="rId9"/>
    <p:sldId id="396" r:id="rId10"/>
    <p:sldId id="397" r:id="rId11"/>
    <p:sldId id="389" r:id="rId12"/>
    <p:sldId id="404" r:id="rId13"/>
    <p:sldId id="392" r:id="rId14"/>
    <p:sldId id="403" r:id="rId15"/>
    <p:sldId id="402" r:id="rId16"/>
    <p:sldId id="405" r:id="rId17"/>
    <p:sldId id="406" r:id="rId18"/>
    <p:sldId id="407" r:id="rId19"/>
    <p:sldId id="408" r:id="rId20"/>
    <p:sldId id="409" r:id="rId21"/>
    <p:sldId id="411" r:id="rId22"/>
    <p:sldId id="412" r:id="rId23"/>
    <p:sldId id="410" r:id="rId24"/>
    <p:sldId id="39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12" autoAdjust="0"/>
    <p:restoredTop sz="88999" autoAdjust="0"/>
  </p:normalViewPr>
  <p:slideViewPr>
    <p:cSldViewPr snapToGrid="0">
      <p:cViewPr varScale="1">
        <p:scale>
          <a:sx n="96" d="100"/>
          <a:sy n="96" d="100"/>
        </p:scale>
        <p:origin x="24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1E6CB-1B67-49CD-819C-CBD1F8F15839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9FAC9-6A11-4E72-A306-EB6BEA6CA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56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article/18/2/coining-term-open-source-software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9FAC9-6A11-4E72-A306-EB6BEA6CA98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798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Revise </a:t>
            </a:r>
            <a:r>
              <a:rPr lang="ko-KR" altLang="en-US" dirty="0"/>
              <a:t>해야함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 정확한 내용은 여기 </a:t>
            </a:r>
            <a:r>
              <a:rPr lang="en-US" altLang="ko-KR" dirty="0"/>
              <a:t>-&gt; </a:t>
            </a:r>
            <a:r>
              <a:rPr lang="en-US" altLang="ko-KR" dirty="0">
                <a:hlinkClick r:id="rId3"/>
              </a:rPr>
              <a:t>https://opensource.com/article/18/2/coining-term-open-source-software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9FAC9-6A11-4E72-A306-EB6BEA6CA98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230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F27-E9B9-4A8E-9A59-01CCB3F43850}" type="datetime1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95536" y="3520609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49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363F8-22A8-407F-82B0-EFC1D1C22895}" type="datetime1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84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739B-8E74-4F06-BBD0-F6D670C1F7A1}" type="datetime1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71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C39E4-F1C0-46F5-93CB-857C8C3AEB8D}" type="datetime1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00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8271D-E6C7-4286-B2FD-D9AA53F1E428}" type="datetime1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6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C26B-F624-420D-BF9D-391E2E695B27}" type="datetime1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09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83CE-7AD5-4A20-9998-54C7F9F05545}" type="datetime1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38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22EA-EB96-4ADF-ABA9-A693E5F7BB1E}" type="datetime1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713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961-86A8-440A-8C4E-52B6CA6FECED}" type="datetime1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2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51CC0-1347-483B-8708-01772054FA68}" type="datetime1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2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5993-49E6-4096-BF26-930E741DA796}" type="datetime1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56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536" y="161935"/>
            <a:ext cx="8352928" cy="70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1058566"/>
            <a:ext cx="8352928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798F3-F6A9-4876-8D5A-30BE2843F4A2}" type="datetime1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49025"/>
            <a:ext cx="30861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r="50000" b="10563"/>
          <a:stretch/>
        </p:blipFill>
        <p:spPr>
          <a:xfrm>
            <a:off x="8329848" y="4126395"/>
            <a:ext cx="814152" cy="22124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7600" y="6449025"/>
            <a:ext cx="1828800" cy="349622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395536" y="928972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4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unchan-park/osscours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gnu/manifesto.ko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awb/linux.history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philosophy/free-software-for-freedom.ko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opensource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world.co.kr/print/108114" TargetMode="External"/><Relationship Id="rId7" Type="http://schemas.openxmlformats.org/officeDocument/2006/relationships/hyperlink" Target="https://opensource.com/article/18/2/coining-term-open-source-software" TargetMode="External"/><Relationship Id="rId2" Type="http://schemas.openxmlformats.org/officeDocument/2006/relationships/hyperlink" Target="https://www.oreilly.com/openbook/opensources/boo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nu.org/philosophy/free-software-for-freedom.ko.html" TargetMode="External"/><Relationship Id="rId5" Type="http://schemas.openxmlformats.org/officeDocument/2006/relationships/hyperlink" Target="https://foss-story.blogspot.com/2016/03/blog-post.html" TargetMode="External"/><Relationship Id="rId4" Type="http://schemas.openxmlformats.org/officeDocument/2006/relationships/hyperlink" Target="https://youtu.be/4ZHloJVhcR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joone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6225" y="2033326"/>
            <a:ext cx="8591550" cy="137574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1. History of Open Source SW</a:t>
            </a:r>
            <a:endParaRPr lang="ko-KR" altLang="en-US" sz="4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884837"/>
            <a:ext cx="6858000" cy="2468830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prstClr val="black"/>
                </a:solidFill>
              </a:rPr>
              <a:t>Hyunchan, Park</a:t>
            </a:r>
            <a:endParaRPr lang="en-US" altLang="ko-KR" sz="1000" dirty="0">
              <a:solidFill>
                <a:prstClr val="black"/>
              </a:solidFill>
            </a:endParaRPr>
          </a:p>
          <a:p>
            <a:pPr lvl="0"/>
            <a:r>
              <a:rPr lang="en-US" altLang="ko-KR" sz="2000" dirty="0">
                <a:hlinkClick r:id="rId3"/>
              </a:rPr>
              <a:t>https://github.com/hyunchan-park/osscourse</a:t>
            </a:r>
            <a:endParaRPr lang="en-US" altLang="ko-KR" sz="2000" dirty="0"/>
          </a:p>
          <a:p>
            <a:pPr lvl="0"/>
            <a:endParaRPr lang="en-US" altLang="ko-KR" sz="2000" dirty="0"/>
          </a:p>
          <a:p>
            <a:pPr lvl="0"/>
            <a:r>
              <a:rPr lang="en-US" altLang="ko-KR" sz="2000" dirty="0">
                <a:solidFill>
                  <a:prstClr val="black"/>
                </a:solidFill>
              </a:rPr>
              <a:t>Division of Computer Science and Engineering</a:t>
            </a:r>
          </a:p>
          <a:p>
            <a:pPr lvl="0"/>
            <a:r>
              <a:rPr lang="en-US" altLang="ko-KR" sz="2000" dirty="0" err="1">
                <a:solidFill>
                  <a:prstClr val="black"/>
                </a:solidFill>
              </a:rPr>
              <a:t>Chonbuk</a:t>
            </a:r>
            <a:r>
              <a:rPr lang="en-US" altLang="ko-KR" sz="2000" dirty="0">
                <a:solidFill>
                  <a:prstClr val="black"/>
                </a:solidFill>
              </a:rPr>
              <a:t>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1027339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53EE2-B41A-44AD-A42A-00C10B452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Prologue to the War: UNIX family</a:t>
            </a:r>
            <a:r>
              <a:rPr lang="ko-KR" altLang="en-US" dirty="0"/>
              <a:t> </a:t>
            </a:r>
            <a:r>
              <a:rPr lang="en-US" altLang="ko-KR" sz="2400" dirty="0"/>
              <a:t>(feat. </a:t>
            </a:r>
            <a:r>
              <a:rPr lang="en-US" altLang="ko-KR" sz="2400" dirty="0" err="1"/>
              <a:t>Minix</a:t>
            </a:r>
            <a:r>
              <a:rPr lang="en-US" altLang="ko-KR" sz="2400" dirty="0"/>
              <a:t>, Linux)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151097-3007-4F69-92E4-4ADB052A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239818-E99B-4FE9-AD0D-E77816B8C8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76" y="1058863"/>
            <a:ext cx="7606248" cy="526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484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C9260-9FCA-4D62-B249-095B2430E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 and FSF by Richard Stallman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BB792D-D503-42AC-8861-2B369E60F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5943120" cy="4871717"/>
          </a:xfrm>
        </p:spPr>
        <p:txBody>
          <a:bodyPr/>
          <a:lstStyle/>
          <a:p>
            <a:r>
              <a:rPr lang="en-US" altLang="ko-KR" sz="2000" dirty="0"/>
              <a:t>Richard Matthew Stallman (RMS. 1953~) 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“Evangelist of Free SW”</a:t>
            </a:r>
          </a:p>
          <a:p>
            <a:pPr lvl="2"/>
            <a:r>
              <a:rPr lang="en-US" altLang="ko-KR" sz="1600" dirty="0"/>
              <a:t>Open SW </a:t>
            </a:r>
            <a:r>
              <a:rPr lang="ko-KR" altLang="en-US" sz="1600" dirty="0"/>
              <a:t>라는 용어는 좋아하지 않음</a:t>
            </a:r>
            <a:endParaRPr lang="en-US" altLang="ko-KR" sz="1600" dirty="0"/>
          </a:p>
          <a:p>
            <a:pPr lvl="1"/>
            <a:r>
              <a:rPr lang="en-US" altLang="ko-KR" sz="1800" dirty="0"/>
              <a:t>A bachelor's degree in physics from Harvard in 1974</a:t>
            </a:r>
          </a:p>
          <a:p>
            <a:pPr lvl="1"/>
            <a:r>
              <a:rPr lang="en-US" altLang="ko-KR" sz="1800" dirty="0"/>
              <a:t>MIT</a:t>
            </a:r>
            <a:r>
              <a:rPr lang="ko-KR" altLang="en-US" sz="1800" dirty="0"/>
              <a:t> </a:t>
            </a:r>
            <a:r>
              <a:rPr lang="en-US" altLang="ko-KR" sz="1800" dirty="0"/>
              <a:t>AI Lab. </a:t>
            </a:r>
            <a:r>
              <a:rPr lang="ko-KR" altLang="en-US" sz="1800" dirty="0"/>
              <a:t>연구원 퇴사</a:t>
            </a:r>
            <a:r>
              <a:rPr lang="en-US" altLang="ko-KR" sz="1800" dirty="0"/>
              <a:t>, GNU</a:t>
            </a:r>
            <a:r>
              <a:rPr lang="ko-KR" altLang="en-US" sz="1800" dirty="0"/>
              <a:t>와 </a:t>
            </a:r>
            <a:r>
              <a:rPr lang="en-US" altLang="ko-KR" sz="1800" dirty="0"/>
              <a:t>FSF</a:t>
            </a:r>
            <a:r>
              <a:rPr lang="ko-KR" altLang="en-US" sz="1800" dirty="0"/>
              <a:t>시작 </a:t>
            </a:r>
            <a:r>
              <a:rPr lang="en-US" altLang="ko-KR" sz="1800" dirty="0"/>
              <a:t>(1984)</a:t>
            </a:r>
          </a:p>
          <a:p>
            <a:pPr lvl="1"/>
            <a:r>
              <a:rPr lang="ko-KR" altLang="en-US" sz="1800" dirty="0"/>
              <a:t>현재</a:t>
            </a:r>
            <a:r>
              <a:rPr lang="en-US" altLang="ko-KR" sz="1800" dirty="0"/>
              <a:t>: President of the Free Software Foundation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F83A0F-12CB-4FE3-8EE4-F56305289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81EB1E-828B-4393-BBD5-B604AEE84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915" y="1058566"/>
            <a:ext cx="3012820" cy="5339474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20F971E9-2DB2-4316-849F-028329B1B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24" y="3617570"/>
            <a:ext cx="3298454" cy="250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7893903-719F-49FE-878D-706AAB99A130}"/>
              </a:ext>
            </a:extLst>
          </p:cNvPr>
          <p:cNvSpPr/>
          <p:nvPr/>
        </p:nvSpPr>
        <p:spPr>
          <a:xfrm>
            <a:off x="2478719" y="6118688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@????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24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C9260-9FCA-4D62-B249-095B2430E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 and FSF by Richard Stallman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BB792D-D503-42AC-8861-2B369E60F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5" y="1058566"/>
            <a:ext cx="8677443" cy="5269953"/>
          </a:xfrm>
        </p:spPr>
        <p:txBody>
          <a:bodyPr/>
          <a:lstStyle/>
          <a:p>
            <a:r>
              <a:rPr lang="en-US" altLang="ko-KR" sz="2000" dirty="0"/>
              <a:t>GNU (GNU is Not UNIX)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“Return to Eden!”</a:t>
            </a:r>
          </a:p>
          <a:p>
            <a:pPr lvl="2"/>
            <a:r>
              <a:rPr lang="ko-KR" altLang="en-US" sz="1600" dirty="0"/>
              <a:t>자유롭게 </a:t>
            </a:r>
            <a:r>
              <a:rPr lang="en-US" altLang="ko-KR" sz="1600" dirty="0"/>
              <a:t>SW</a:t>
            </a:r>
            <a:r>
              <a:rPr lang="ko-KR" altLang="en-US" sz="1600" dirty="0"/>
              <a:t>를 공유하는 해커 공동체를 복구하자</a:t>
            </a:r>
            <a:r>
              <a:rPr lang="en-US" altLang="ko-KR" sz="1600" dirty="0"/>
              <a:t>! (GNU </a:t>
            </a:r>
            <a:r>
              <a:rPr lang="ko-KR" altLang="en-US" sz="1600" dirty="0"/>
              <a:t>선언문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800" dirty="0"/>
              <a:t>모든 자유 </a:t>
            </a:r>
            <a:r>
              <a:rPr lang="en-US" altLang="ko-KR" sz="1800" dirty="0"/>
              <a:t>SW</a:t>
            </a:r>
            <a:r>
              <a:rPr lang="ko-KR" altLang="en-US" sz="1800" dirty="0"/>
              <a:t>의 기반이 될</a:t>
            </a:r>
            <a:r>
              <a:rPr lang="en-US" altLang="ko-KR" sz="1800" dirty="0"/>
              <a:t> </a:t>
            </a:r>
            <a:r>
              <a:rPr lang="ko-KR" altLang="en-US" sz="1800" dirty="0"/>
              <a:t>새로운 </a:t>
            </a:r>
            <a:r>
              <a:rPr lang="en-US" altLang="ko-KR" sz="1800" dirty="0"/>
              <a:t>OS Kernel</a:t>
            </a:r>
            <a:r>
              <a:rPr lang="ko-KR" altLang="en-US" sz="1800" dirty="0"/>
              <a:t>을 만들고자 함</a:t>
            </a:r>
            <a:endParaRPr lang="en-US" altLang="ko-KR" sz="1800" dirty="0"/>
          </a:p>
          <a:p>
            <a:pPr lvl="2"/>
            <a:r>
              <a:rPr lang="en-US" altLang="ko-KR" sz="1600" dirty="0"/>
              <a:t>UNIX</a:t>
            </a:r>
            <a:r>
              <a:rPr lang="ko-KR" altLang="en-US" sz="1600" dirty="0"/>
              <a:t>와의 호환성</a:t>
            </a:r>
            <a:r>
              <a:rPr lang="en-US" altLang="ko-KR" sz="1600" dirty="0"/>
              <a:t>, </a:t>
            </a:r>
            <a:r>
              <a:rPr lang="ko-KR" altLang="en-US" sz="1600" dirty="0"/>
              <a:t>높은 이식성을 목표로 함</a:t>
            </a:r>
            <a:endParaRPr lang="en-US" altLang="ko-KR" sz="1600" dirty="0"/>
          </a:p>
          <a:p>
            <a:pPr lvl="2"/>
            <a:r>
              <a:rPr lang="en-US" altLang="ko-KR" sz="1600" dirty="0"/>
              <a:t>GNU OS, HURD</a:t>
            </a:r>
            <a:r>
              <a:rPr lang="ko-KR" altLang="en-US" sz="1600" dirty="0"/>
              <a:t> 등으로 불림 </a:t>
            </a:r>
            <a:r>
              <a:rPr lang="en-US" altLang="ko-KR" sz="1200" dirty="0"/>
              <a:t>(</a:t>
            </a:r>
            <a:r>
              <a:rPr lang="ko-KR" altLang="en-US" sz="1200" dirty="0"/>
              <a:t>처음에는 </a:t>
            </a:r>
            <a:r>
              <a:rPr lang="en-US" altLang="ko-KR" sz="1200" dirty="0"/>
              <a:t>RMS </a:t>
            </a:r>
            <a:r>
              <a:rPr lang="ko-KR" altLang="en-US" sz="1200" dirty="0"/>
              <a:t>애인 이름을 따서 </a:t>
            </a:r>
            <a:r>
              <a:rPr lang="en-US" altLang="ko-KR" sz="1200" dirty="0"/>
              <a:t>Alix. UNIX </a:t>
            </a:r>
            <a:r>
              <a:rPr lang="ko-KR" altLang="en-US" sz="1200" dirty="0"/>
              <a:t>관리자였다고</a:t>
            </a:r>
            <a:r>
              <a:rPr lang="en-US" altLang="ko-KR" sz="1200" dirty="0"/>
              <a:t>. </a:t>
            </a:r>
            <a:r>
              <a:rPr lang="ko-KR" altLang="en-US" sz="1200" dirty="0"/>
              <a:t>헤어짐</a:t>
            </a:r>
            <a:r>
              <a:rPr lang="en-US" altLang="ko-KR" sz="1200" dirty="0"/>
              <a:t>)</a:t>
            </a:r>
            <a:endParaRPr lang="en-US" altLang="ko-KR" sz="1600" dirty="0"/>
          </a:p>
          <a:p>
            <a:pPr lvl="2"/>
            <a:r>
              <a:rPr lang="ko-KR" altLang="en-US" sz="1600" dirty="0"/>
              <a:t>그러나 결국 완성되지 못함 </a:t>
            </a:r>
            <a:r>
              <a:rPr lang="en-US" altLang="ko-KR" sz="1600" dirty="0"/>
              <a:t>(</a:t>
            </a:r>
            <a:r>
              <a:rPr lang="ko-KR" altLang="en-US" sz="1600" dirty="0"/>
              <a:t>여전히 개발 중</a:t>
            </a:r>
            <a:r>
              <a:rPr lang="en-US" altLang="ko-KR" sz="1600" dirty="0"/>
              <a:t>. Latest release: 2016)</a:t>
            </a:r>
          </a:p>
          <a:p>
            <a:pPr lvl="1"/>
            <a:r>
              <a:rPr lang="ko-KR" altLang="en-US" sz="1800" dirty="0"/>
              <a:t>또한 컴파일러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디버거</a:t>
            </a:r>
            <a:r>
              <a:rPr lang="en-US" altLang="ko-KR" sz="1800" dirty="0"/>
              <a:t>, </a:t>
            </a:r>
            <a:r>
              <a:rPr lang="ko-KR" altLang="en-US" sz="1800" dirty="0"/>
              <a:t>편집기</a:t>
            </a:r>
            <a:r>
              <a:rPr lang="en-US" altLang="ko-KR" sz="1800" dirty="0"/>
              <a:t>, </a:t>
            </a:r>
            <a:r>
              <a:rPr lang="ko-KR" altLang="en-US" sz="1800" dirty="0"/>
              <a:t>메일 등 기타 시스템 </a:t>
            </a:r>
            <a:r>
              <a:rPr lang="en-US" altLang="ko-KR" sz="1800" dirty="0"/>
              <a:t>SW</a:t>
            </a:r>
            <a:r>
              <a:rPr lang="ko-KR" altLang="en-US" sz="1800" dirty="0"/>
              <a:t>도 모두 새로 제작</a:t>
            </a:r>
            <a:endParaRPr lang="en-US" altLang="ko-KR" sz="1800" dirty="0"/>
          </a:p>
          <a:p>
            <a:pPr lvl="2"/>
            <a:r>
              <a:rPr lang="en-US" altLang="ko-KR" sz="1600" dirty="0"/>
              <a:t>GCC, GDB, Emacs, </a:t>
            </a:r>
            <a:r>
              <a:rPr lang="en-US" altLang="ko-KR" sz="1600" dirty="0" err="1"/>
              <a:t>Sendmail</a:t>
            </a:r>
            <a:r>
              <a:rPr lang="en-US" altLang="ko-KR" sz="1600" dirty="0"/>
              <a:t>, etc.</a:t>
            </a:r>
          </a:p>
          <a:p>
            <a:pPr lvl="2"/>
            <a:r>
              <a:rPr lang="ko-KR" altLang="en-US" sz="1600" dirty="0"/>
              <a:t>좋은 기능을 무료로 제공하고 </a:t>
            </a:r>
            <a:r>
              <a:rPr lang="en-US" altLang="ko-KR" sz="1600" dirty="0"/>
              <a:t>UNIX</a:t>
            </a:r>
            <a:r>
              <a:rPr lang="ko-KR" altLang="en-US" sz="1600" dirty="0"/>
              <a:t>와 호환되어</a:t>
            </a:r>
            <a:r>
              <a:rPr lang="en-US" altLang="ko-KR" sz="1600" dirty="0"/>
              <a:t>, </a:t>
            </a:r>
            <a:r>
              <a:rPr lang="ko-KR" altLang="en-US" sz="1600" dirty="0"/>
              <a:t>많은 </a:t>
            </a:r>
            <a:r>
              <a:rPr lang="en-US" altLang="ko-KR" sz="1600" dirty="0"/>
              <a:t>UNIX</a:t>
            </a:r>
            <a:r>
              <a:rPr lang="ko-KR" altLang="en-US" sz="1600" dirty="0"/>
              <a:t> 사용자들이 사용함</a:t>
            </a:r>
            <a:endParaRPr lang="en-US" altLang="ko-KR" sz="1600" dirty="0"/>
          </a:p>
          <a:p>
            <a:pPr lvl="2"/>
            <a:r>
              <a:rPr lang="ko-KR" altLang="en-US" sz="1600" dirty="0">
                <a:solidFill>
                  <a:srgbClr val="FF0000"/>
                </a:solidFill>
              </a:rPr>
              <a:t>그리고 </a:t>
            </a:r>
            <a:r>
              <a:rPr lang="en-US" altLang="ko-KR" sz="1600" dirty="0">
                <a:solidFill>
                  <a:srgbClr val="FF0000"/>
                </a:solidFill>
              </a:rPr>
              <a:t>GNU </a:t>
            </a:r>
            <a:r>
              <a:rPr lang="ko-KR" altLang="en-US" sz="1600" dirty="0">
                <a:solidFill>
                  <a:srgbClr val="FF0000"/>
                </a:solidFill>
              </a:rPr>
              <a:t>사용자들의 커뮤니티가 생성되기 시작함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lvl="1"/>
            <a:r>
              <a:rPr lang="en-US" altLang="ko-KR" sz="1800" dirty="0"/>
              <a:t>GNU</a:t>
            </a:r>
            <a:r>
              <a:rPr lang="ko-KR" altLang="en-US" sz="1800" dirty="0"/>
              <a:t>를 운영할 자유 소프트웨어 재단 설립 </a:t>
            </a:r>
            <a:r>
              <a:rPr lang="en-US" altLang="ko-KR" sz="1800" dirty="0"/>
              <a:t>(1985)</a:t>
            </a:r>
          </a:p>
          <a:p>
            <a:pPr lvl="2"/>
            <a:r>
              <a:rPr lang="en-US" altLang="ko-KR" sz="1600" dirty="0"/>
              <a:t>GNU </a:t>
            </a:r>
            <a:r>
              <a:rPr lang="ko-KR" altLang="en-US" sz="1600" dirty="0"/>
              <a:t>프로젝트에 자발적으로 참여한 사람들로 구성</a:t>
            </a:r>
            <a:endParaRPr lang="en-US" altLang="ko-KR" sz="1600" dirty="0"/>
          </a:p>
          <a:p>
            <a:pPr lvl="2"/>
            <a:r>
              <a:rPr lang="en-US" altLang="ko-KR" sz="1600" dirty="0"/>
              <a:t>GNU</a:t>
            </a:r>
            <a:r>
              <a:rPr lang="ko-KR" altLang="en-US" sz="1600" dirty="0"/>
              <a:t> </a:t>
            </a:r>
            <a:r>
              <a:rPr lang="en-US" altLang="ko-KR" sz="1600" dirty="0"/>
              <a:t>SW </a:t>
            </a:r>
            <a:r>
              <a:rPr lang="ko-KR" altLang="en-US" sz="1600" dirty="0"/>
              <a:t>테이프와 매뉴얼 판매로 기금 조성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F83A0F-12CB-4FE3-8EE4-F56305289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911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7AD21-46B8-490E-A8AA-9F597C7D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 and FSF by Richard Stallman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2E315E-FADC-4B20-A70B-B4AD6C08A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7BA9F11-8FF7-4FA8-9946-6068599BB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183" y="1194992"/>
            <a:ext cx="3434281" cy="444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FE1944-8B0F-460B-8294-4CD050DBE686}"/>
              </a:ext>
            </a:extLst>
          </p:cNvPr>
          <p:cNvSpPr/>
          <p:nvPr/>
        </p:nvSpPr>
        <p:spPr>
          <a:xfrm>
            <a:off x="6627119" y="5674313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@2019</a:t>
            </a:r>
            <a:endParaRPr lang="ko-KR" altLang="en-US" dirty="0"/>
          </a:p>
        </p:txBody>
      </p:sp>
      <p:pic>
        <p:nvPicPr>
          <p:cNvPr id="1038" name="Picture 14" descr="Â [The Official FSF Logo]Â ">
            <a:extLst>
              <a:ext uri="{FF2B5EF4-FFF2-40B4-BE49-F238E27FC236}">
                <a16:creationId xmlns:a16="http://schemas.microsoft.com/office/drawing/2014/main" id="{00D3F646-3BA7-498C-90E9-F769FDD75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88" y="4038085"/>
            <a:ext cx="4542051" cy="52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E0F3E56-149C-442D-92EF-B952C9B0F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683" y="4897900"/>
            <a:ext cx="2695061" cy="13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URD GNUì ëí ì´ë¯¸ì§ ê²ìê²°ê³¼">
            <a:extLst>
              <a:ext uri="{FF2B5EF4-FFF2-40B4-BE49-F238E27FC236}">
                <a16:creationId xmlns:a16="http://schemas.microsoft.com/office/drawing/2014/main" id="{71F1A320-5115-4B3F-B71E-5F1FAD0C5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80" y="1111290"/>
            <a:ext cx="4770066" cy="268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026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4D188-9616-4057-A63B-A7244DBF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 and FSF by Richard Stallman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10880-0658-47AF-8985-5EE9D4D99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615114" cy="5269953"/>
          </a:xfrm>
        </p:spPr>
        <p:txBody>
          <a:bodyPr/>
          <a:lstStyle/>
          <a:p>
            <a:r>
              <a:rPr lang="ko-KR" altLang="en-US" sz="2000" dirty="0"/>
              <a:t>자유</a:t>
            </a:r>
            <a:r>
              <a:rPr lang="en-US" altLang="ko-KR" sz="2000" dirty="0"/>
              <a:t> </a:t>
            </a:r>
            <a:r>
              <a:rPr lang="ko-KR" altLang="en-US" sz="2000" dirty="0"/>
              <a:t>소프트웨어의 정의</a:t>
            </a: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sz="1600" dirty="0"/>
              <a:t>0. </a:t>
            </a:r>
            <a:r>
              <a:rPr lang="ko-KR" altLang="en-US" sz="1600" dirty="0"/>
              <a:t>프로그램을 어떠한 목적을 위해서도 실행할 수 있는 자유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/>
              <a:t>1. </a:t>
            </a:r>
            <a:r>
              <a:rPr lang="ko-KR" altLang="en-US" sz="1600" dirty="0"/>
              <a:t>프로그램의 작동 원리를 연구하고 이를 자신의 필요에 맞게 변경시킬 수 있는 자유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/>
              <a:t>2. </a:t>
            </a:r>
            <a:r>
              <a:rPr lang="ko-KR" altLang="en-US" sz="1600" dirty="0"/>
              <a:t>이웃을 돕기 위해서 프로그램을 복제하고 배포할 수 있는 자유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/>
              <a:t>3. </a:t>
            </a:r>
            <a:r>
              <a:rPr lang="ko-KR" altLang="en-US" sz="1600" dirty="0"/>
              <a:t>프로그램을 향상시키고 이를 공동체 전체의 이익을 위해서 다시 환원시킬 수 있는 자유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/>
              <a:t> ( *1,3</a:t>
            </a:r>
            <a:r>
              <a:rPr lang="ko-KR" altLang="en-US" sz="1600" dirty="0"/>
              <a:t>은 소스코드의 공개가 필수</a:t>
            </a:r>
            <a:r>
              <a:rPr lang="en-US" altLang="ko-KR" sz="1600" dirty="0"/>
              <a:t>)</a:t>
            </a:r>
          </a:p>
          <a:p>
            <a:pPr marL="457200" lvl="1" indent="0">
              <a:buNone/>
            </a:pPr>
            <a:endParaRPr lang="en-US" altLang="ko-KR" sz="1600" dirty="0"/>
          </a:p>
          <a:p>
            <a:r>
              <a:rPr lang="en-US" altLang="ko-KR" sz="2000" dirty="0"/>
              <a:t>GNU Manifesto (</a:t>
            </a:r>
            <a:r>
              <a:rPr lang="en-US" altLang="ko-KR" sz="2000" dirty="0">
                <a:hlinkClick r:id="rId2"/>
              </a:rPr>
              <a:t>GNU </a:t>
            </a:r>
            <a:r>
              <a:rPr lang="ko-KR" altLang="en-US" sz="2000" dirty="0">
                <a:hlinkClick r:id="rId2"/>
              </a:rPr>
              <a:t>선언문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1800" dirty="0"/>
              <a:t>프로그래밍을 완전히 </a:t>
            </a:r>
            <a:r>
              <a:rPr lang="en-US" altLang="ko-KR" sz="1800" dirty="0"/>
              <a:t>“</a:t>
            </a:r>
            <a:r>
              <a:rPr lang="ko-KR" altLang="en-US" sz="1800" dirty="0"/>
              <a:t>과학</a:t>
            </a:r>
            <a:r>
              <a:rPr lang="en-US" altLang="ko-KR" sz="1800" dirty="0"/>
              <a:t>”</a:t>
            </a:r>
            <a:r>
              <a:rPr lang="ko-KR" altLang="en-US" sz="1800" dirty="0"/>
              <a:t>의 영역으로 보고 있음</a:t>
            </a:r>
            <a:r>
              <a:rPr lang="en-US" altLang="ko-KR" sz="1800" dirty="0"/>
              <a:t>. </a:t>
            </a:r>
          </a:p>
          <a:p>
            <a:pPr lvl="2"/>
            <a:r>
              <a:rPr lang="ko-KR" altLang="en-US" sz="1600" dirty="0"/>
              <a:t>예</a:t>
            </a:r>
            <a:r>
              <a:rPr lang="en-US" altLang="ko-KR" sz="1600" dirty="0"/>
              <a:t>1) “</a:t>
            </a:r>
            <a:r>
              <a:rPr lang="ko-KR" altLang="en-US" sz="1600" dirty="0"/>
              <a:t>프로그래머는 창의력에 대한 보상을 받을 자격이 있지 않은가</a:t>
            </a:r>
            <a:r>
              <a:rPr lang="en-US" altLang="ko-KR" sz="1600" dirty="0"/>
              <a:t>?”</a:t>
            </a:r>
          </a:p>
          <a:p>
            <a:pPr lvl="3"/>
            <a:r>
              <a:rPr lang="ko-KR" altLang="en-US" sz="1400" dirty="0"/>
              <a:t>창의력의 결과물을 사회가 대가없이 사용할 수 있을 때만이 공헌이 되는 것이다</a:t>
            </a:r>
            <a:r>
              <a:rPr lang="en-US" altLang="ko-KR" sz="1400" dirty="0"/>
              <a:t>.</a:t>
            </a:r>
          </a:p>
          <a:p>
            <a:pPr lvl="2"/>
            <a:r>
              <a:rPr lang="ko-KR" altLang="en-US" sz="1600" dirty="0"/>
              <a:t>예</a:t>
            </a:r>
            <a:r>
              <a:rPr lang="en-US" altLang="ko-KR" sz="1600" dirty="0"/>
              <a:t>2) “</a:t>
            </a:r>
            <a:r>
              <a:rPr lang="ko-KR" altLang="en-US" sz="1600" dirty="0"/>
              <a:t>프로그래머는 밥줄이 끊기지 않을까</a:t>
            </a:r>
            <a:r>
              <a:rPr lang="en-US" altLang="ko-KR" sz="1600" dirty="0"/>
              <a:t>?”</a:t>
            </a:r>
          </a:p>
          <a:p>
            <a:pPr lvl="3"/>
            <a:r>
              <a:rPr lang="ko-KR" altLang="en-US" sz="1400" dirty="0"/>
              <a:t>프로그래머 하라고 강요한 적 없다</a:t>
            </a:r>
            <a:r>
              <a:rPr lang="en-US" altLang="ko-KR" sz="1400" dirty="0"/>
              <a:t>. </a:t>
            </a:r>
            <a:r>
              <a:rPr lang="ko-KR" altLang="en-US" sz="1400" dirty="0"/>
              <a:t>얼마든지 다른 일 할 수 있다</a:t>
            </a:r>
            <a:r>
              <a:rPr lang="en-US" altLang="ko-KR" sz="1400" dirty="0"/>
              <a:t>.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32D6B2-2A2D-435C-8F3D-D39F28EA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1406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F9448-7628-462D-A80D-3EB84E21F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 and FSF by Richard Stallman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6736F3-557D-4C08-B542-8B69442C9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538914" cy="5269953"/>
          </a:xfrm>
        </p:spPr>
        <p:txBody>
          <a:bodyPr/>
          <a:lstStyle/>
          <a:p>
            <a:r>
              <a:rPr lang="en-US" altLang="ko-KR" sz="2000" dirty="0"/>
              <a:t>GNU GPL (General</a:t>
            </a:r>
            <a:r>
              <a:rPr lang="ko-KR" altLang="en-US" sz="2000" dirty="0"/>
              <a:t> </a:t>
            </a:r>
            <a:r>
              <a:rPr lang="en-US" altLang="ko-KR" sz="2000" dirty="0"/>
              <a:t>Public</a:t>
            </a:r>
            <a:r>
              <a:rPr lang="ko-KR" altLang="en-US" sz="2000" dirty="0"/>
              <a:t> </a:t>
            </a:r>
            <a:r>
              <a:rPr lang="en-US" altLang="ko-KR" sz="2000" dirty="0"/>
              <a:t>License, Copyleft)</a:t>
            </a:r>
          </a:p>
          <a:p>
            <a:pPr lvl="1"/>
            <a:r>
              <a:rPr lang="ko-KR" altLang="en-US" sz="1600" dirty="0"/>
              <a:t>앞의 철학을 라이선스로 구체화하고</a:t>
            </a:r>
            <a:r>
              <a:rPr lang="en-US" altLang="ko-KR" sz="1600" dirty="0"/>
              <a:t>, </a:t>
            </a:r>
            <a:r>
              <a:rPr lang="ko-KR" altLang="en-US" sz="1600" dirty="0"/>
              <a:t>법적 구속력을 갖게 함</a:t>
            </a:r>
            <a:endParaRPr lang="en-US" altLang="ko-KR" sz="1600" dirty="0"/>
          </a:p>
          <a:p>
            <a:pPr lvl="2"/>
            <a:r>
              <a:rPr lang="ko-KR" altLang="en-US" sz="1600" dirty="0"/>
              <a:t>컴퓨터 프로그램을 어떠한 </a:t>
            </a:r>
            <a:r>
              <a:rPr lang="ko-KR" altLang="en-US" sz="1600" dirty="0" err="1"/>
              <a:t>목적으로든지</a:t>
            </a:r>
            <a:r>
              <a:rPr lang="ko-KR" altLang="en-US" sz="1600" dirty="0"/>
              <a:t> 사용할 수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다만 법으로 제한하는 행위는 할 수 없다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/>
              <a:t>컴퓨터 프로그램의 실행 복사본은 언제나 프로그램의 소스 코드와 함께 판매하거나 소스코드를 무료로 배포해야 한다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/>
              <a:t>컴퓨터 프로그램의 소스 코드를 용도에 따라 변경할 수 있다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/>
              <a:t>변경된 컴퓨터 프로그램 역시 프로그램의 소스 코드를 반드시 공개 배포해야 한다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>
                <a:solidFill>
                  <a:srgbClr val="FF0000"/>
                </a:solidFill>
              </a:rPr>
              <a:t>변경된 컴퓨터 프로그램 역시 반드시 똑같은 라이선스를 취해야 한다</a:t>
            </a:r>
            <a:r>
              <a:rPr lang="en-US" altLang="ko-KR" sz="1600" dirty="0">
                <a:solidFill>
                  <a:srgbClr val="FF0000"/>
                </a:solidFill>
              </a:rPr>
              <a:t>. </a:t>
            </a:r>
            <a:r>
              <a:rPr lang="ko-KR" altLang="en-US" sz="1600" dirty="0">
                <a:solidFill>
                  <a:srgbClr val="FF0000"/>
                </a:solidFill>
              </a:rPr>
              <a:t>즉 </a:t>
            </a:r>
            <a:r>
              <a:rPr lang="en-US" altLang="ko-KR" sz="1600" dirty="0">
                <a:solidFill>
                  <a:srgbClr val="FF0000"/>
                </a:solidFill>
              </a:rPr>
              <a:t>GPL </a:t>
            </a:r>
            <a:r>
              <a:rPr lang="ko-KR" altLang="en-US" sz="1600" dirty="0">
                <a:solidFill>
                  <a:srgbClr val="FF0000"/>
                </a:solidFill>
              </a:rPr>
              <a:t>라이선스를 적용해야 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800" dirty="0"/>
              <a:t>GNU </a:t>
            </a:r>
            <a:r>
              <a:rPr lang="ko-KR" altLang="en-US" sz="1800" dirty="0"/>
              <a:t>의 </a:t>
            </a:r>
            <a:r>
              <a:rPr lang="en-US" altLang="ko-KR" sz="1800" dirty="0"/>
              <a:t>SW</a:t>
            </a:r>
            <a:r>
              <a:rPr lang="ko-KR" altLang="en-US" sz="1800" dirty="0"/>
              <a:t>들은 </a:t>
            </a:r>
            <a:r>
              <a:rPr lang="en-US" altLang="ko-KR" sz="1800" dirty="0"/>
              <a:t>GPL</a:t>
            </a:r>
            <a:r>
              <a:rPr lang="ko-KR" altLang="en-US" sz="1800" dirty="0"/>
              <a:t>로 배포</a:t>
            </a:r>
            <a:endParaRPr lang="en-US" altLang="ko-KR" sz="1800" dirty="0"/>
          </a:p>
          <a:p>
            <a:r>
              <a:rPr lang="ko-KR" altLang="en-US" sz="2000" dirty="0"/>
              <a:t>법적 한계</a:t>
            </a:r>
            <a:endParaRPr lang="en-US" altLang="ko-KR" sz="2000" dirty="0"/>
          </a:p>
          <a:p>
            <a:pPr lvl="1"/>
            <a:r>
              <a:rPr lang="ko-KR" altLang="en-US" sz="1800" dirty="0"/>
              <a:t>미국과 유럽 일부 국가 등에서만 </a:t>
            </a:r>
            <a:r>
              <a:rPr lang="ko-KR" altLang="en-US" sz="1800" dirty="0" err="1"/>
              <a:t>합법한</a:t>
            </a:r>
            <a:r>
              <a:rPr lang="ko-KR" altLang="en-US" sz="1800" dirty="0"/>
              <a:t> 허가서로 인정받음</a:t>
            </a:r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8C511A-D673-4B74-9ADE-3470A8F77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848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D2F55-86AB-4C88-89C9-18684D54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GNU/Linux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3A3C0F-8C11-4635-B5E2-E85C6DD4D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리눅스의 등장</a:t>
            </a:r>
            <a:endParaRPr lang="en-US" altLang="ko-KR" sz="2000" dirty="0"/>
          </a:p>
          <a:p>
            <a:pPr lvl="1"/>
            <a:r>
              <a:rPr lang="ko-KR" altLang="en-US" sz="1800" dirty="0"/>
              <a:t>헬싱키 대학에서 </a:t>
            </a:r>
            <a:r>
              <a:rPr lang="en-US" altLang="ko-KR" sz="1800" dirty="0"/>
              <a:t>MINIX</a:t>
            </a:r>
            <a:r>
              <a:rPr lang="ko-KR" altLang="en-US" sz="1800" dirty="0"/>
              <a:t>를 이용해 수업을 듣던 대학생 </a:t>
            </a:r>
            <a:r>
              <a:rPr lang="ko-KR" altLang="en-US" sz="1800" dirty="0" err="1"/>
              <a:t>리누스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토발즈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lvl="2"/>
            <a:r>
              <a:rPr lang="en-US" altLang="ko-KR" sz="1600" dirty="0"/>
              <a:t>MINIX: Minimal + Unix.</a:t>
            </a:r>
            <a:r>
              <a:rPr lang="ko-KR" altLang="en-US" sz="1600" dirty="0"/>
              <a:t> </a:t>
            </a:r>
            <a:r>
              <a:rPr lang="en-US" altLang="ko-KR" sz="1600" dirty="0"/>
              <a:t>UNIX </a:t>
            </a:r>
            <a:r>
              <a:rPr lang="ko-KR" altLang="en-US" sz="1600" dirty="0"/>
              <a:t>계열 교육용 </a:t>
            </a:r>
            <a:r>
              <a:rPr lang="en-US" altLang="ko-KR" sz="1600" dirty="0"/>
              <a:t>OS</a:t>
            </a:r>
            <a:r>
              <a:rPr lang="ko-KR" altLang="en-US" sz="1600" dirty="0"/>
              <a:t> </a:t>
            </a:r>
            <a:r>
              <a:rPr lang="en-US" altLang="ko-KR" sz="1600" dirty="0"/>
              <a:t>(Prof. Andrew</a:t>
            </a:r>
            <a:r>
              <a:rPr lang="ko-KR" altLang="en-US" sz="1600" dirty="0"/>
              <a:t> </a:t>
            </a:r>
            <a:r>
              <a:rPr lang="en-US" altLang="ko-KR" sz="1600" dirty="0"/>
              <a:t>Tanenbaum) </a:t>
            </a:r>
          </a:p>
          <a:p>
            <a:pPr lvl="1"/>
            <a:r>
              <a:rPr lang="en-US" altLang="ko-KR" sz="1800" dirty="0"/>
              <a:t>“</a:t>
            </a:r>
            <a:r>
              <a:rPr lang="ko-KR" altLang="en-US" sz="1800" dirty="0"/>
              <a:t>집에 있는 </a:t>
            </a:r>
            <a:r>
              <a:rPr lang="en-US" altLang="ko-KR" sz="1800" dirty="0"/>
              <a:t>386</a:t>
            </a:r>
            <a:r>
              <a:rPr lang="ko-KR" altLang="en-US" sz="1800" dirty="0"/>
              <a:t>에서도 </a:t>
            </a:r>
            <a:r>
              <a:rPr lang="en-US" altLang="ko-KR" sz="1800" dirty="0"/>
              <a:t>UNIX</a:t>
            </a:r>
            <a:r>
              <a:rPr lang="ko-KR" altLang="en-US" sz="1800" dirty="0"/>
              <a:t>를 쓸 수는 없을까</a:t>
            </a:r>
            <a:r>
              <a:rPr lang="en-US" altLang="ko-KR" sz="1800" dirty="0"/>
              <a:t>?” (1991</a:t>
            </a:r>
            <a:r>
              <a:rPr lang="ko-KR" altLang="en-US" sz="1800" dirty="0"/>
              <a:t>년</a:t>
            </a:r>
            <a:r>
              <a:rPr lang="en-US" altLang="ko-KR" sz="1800" dirty="0"/>
              <a:t>)</a:t>
            </a:r>
          </a:p>
          <a:p>
            <a:pPr lvl="2"/>
            <a:r>
              <a:rPr lang="en-US" altLang="ko-KR" sz="1600" dirty="0"/>
              <a:t>“386 </a:t>
            </a:r>
            <a:r>
              <a:rPr lang="ko-KR" altLang="en-US" sz="1600" dirty="0"/>
              <a:t>공부도 할 겸</a:t>
            </a:r>
            <a:r>
              <a:rPr lang="en-US" altLang="ko-KR" sz="1600" dirty="0"/>
              <a:t>, </a:t>
            </a:r>
            <a:r>
              <a:rPr lang="ko-KR" altLang="en-US" sz="1600" dirty="0"/>
              <a:t>내가 </a:t>
            </a:r>
            <a:r>
              <a:rPr lang="en-US" altLang="ko-KR" sz="1600" dirty="0"/>
              <a:t>MINIX </a:t>
            </a:r>
            <a:r>
              <a:rPr lang="ko-KR" altLang="en-US" sz="1600" dirty="0"/>
              <a:t>소스 보면서 만들어보지 뭐</a:t>
            </a:r>
            <a:r>
              <a:rPr lang="en-US" altLang="ko-KR" sz="1600" dirty="0"/>
              <a:t>.”</a:t>
            </a:r>
          </a:p>
          <a:p>
            <a:pPr lvl="2"/>
            <a:r>
              <a:rPr lang="en-US" altLang="ko-KR" sz="1600" dirty="0"/>
              <a:t>(</a:t>
            </a:r>
            <a:r>
              <a:rPr lang="ko-KR" altLang="en-US" sz="1600" dirty="0"/>
              <a:t>사실</a:t>
            </a:r>
            <a:r>
              <a:rPr lang="en-US" altLang="ko-KR" sz="1600" dirty="0"/>
              <a:t>, </a:t>
            </a:r>
            <a:r>
              <a:rPr lang="ko-KR" altLang="en-US" sz="1600" dirty="0"/>
              <a:t>시작은 학교 </a:t>
            </a:r>
            <a:r>
              <a:rPr lang="en-US" altLang="ko-KR" sz="1600" dirty="0"/>
              <a:t>VAX</a:t>
            </a:r>
            <a:r>
              <a:rPr lang="ko-KR" altLang="en-US" sz="1600" dirty="0"/>
              <a:t>에 접속하기 위한 터미널을 개발하다가 규모가 점점 커짐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800" dirty="0"/>
              <a:t>약 </a:t>
            </a:r>
            <a:r>
              <a:rPr lang="en-US" altLang="ko-KR" sz="1800" dirty="0"/>
              <a:t>1</a:t>
            </a:r>
            <a:r>
              <a:rPr lang="ko-KR" altLang="en-US" sz="1800" dirty="0"/>
              <a:t>년간의 작업 후</a:t>
            </a:r>
            <a:r>
              <a:rPr lang="en-US" altLang="ko-KR" sz="1800" dirty="0"/>
              <a:t>, 386</a:t>
            </a:r>
            <a:r>
              <a:rPr lang="ko-KR" altLang="en-US" sz="1800" dirty="0"/>
              <a:t>에서 동작하는 </a:t>
            </a:r>
            <a:r>
              <a:rPr lang="en-US" altLang="ko-KR" sz="1800" dirty="0"/>
              <a:t>Linux</a:t>
            </a:r>
            <a:r>
              <a:rPr lang="ko-KR" altLang="en-US" sz="1800" dirty="0"/>
              <a:t>의 탄생</a:t>
            </a:r>
            <a:endParaRPr lang="en-US" altLang="ko-KR" sz="1800" dirty="0"/>
          </a:p>
          <a:p>
            <a:pPr lvl="2"/>
            <a:r>
              <a:rPr lang="en-US" altLang="ko-KR" sz="1600" dirty="0"/>
              <a:t>1991</a:t>
            </a:r>
            <a:r>
              <a:rPr lang="ko-KR" altLang="en-US" sz="1600" dirty="0"/>
              <a:t>년 </a:t>
            </a:r>
            <a:r>
              <a:rPr lang="en-US" altLang="ko-KR" sz="1600" dirty="0"/>
              <a:t>9</a:t>
            </a:r>
            <a:r>
              <a:rPr lang="ko-KR" altLang="en-US" sz="1600" dirty="0"/>
              <a:t>월</a:t>
            </a:r>
            <a:r>
              <a:rPr lang="en-US" altLang="ko-KR" sz="1600" dirty="0"/>
              <a:t>, </a:t>
            </a:r>
            <a:r>
              <a:rPr lang="ko-KR" altLang="en-US" sz="1600" dirty="0"/>
              <a:t>약 </a:t>
            </a:r>
            <a:r>
              <a:rPr lang="en-US" altLang="ko-KR" sz="1600" dirty="0"/>
              <a:t>1</a:t>
            </a:r>
            <a:r>
              <a:rPr lang="ko-KR" altLang="en-US" sz="1600" dirty="0"/>
              <a:t>만 라인으로 구성된 </a:t>
            </a:r>
            <a:r>
              <a:rPr lang="en-US" altLang="ko-KR" sz="1600" dirty="0"/>
              <a:t>0.01 </a:t>
            </a:r>
            <a:r>
              <a:rPr lang="ko-KR" altLang="en-US" sz="1600" dirty="0"/>
              <a:t>버전 공개</a:t>
            </a:r>
            <a:endParaRPr lang="en-US" altLang="ko-KR" sz="1600" dirty="0"/>
          </a:p>
          <a:p>
            <a:pPr lvl="2"/>
            <a:r>
              <a:rPr lang="en-US" altLang="ko-KR" sz="1600" dirty="0"/>
              <a:t>1992</a:t>
            </a:r>
            <a:r>
              <a:rPr lang="ko-KR" altLang="en-US" sz="1600" dirty="0"/>
              <a:t>년 자유 소프트웨어로 공개</a:t>
            </a:r>
            <a:r>
              <a:rPr lang="en-US" altLang="ko-KR" sz="1600" dirty="0"/>
              <a:t>: “</a:t>
            </a:r>
            <a:r>
              <a:rPr lang="ko-KR" altLang="en-US" sz="1600" dirty="0"/>
              <a:t>혼자 하기 좀 버거운데</a:t>
            </a:r>
            <a:r>
              <a:rPr lang="en-US" altLang="ko-KR" sz="1600" dirty="0"/>
              <a:t>?”</a:t>
            </a:r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C62BA-9A20-4611-B9F6-A26FAF56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9220" name="Picture 4" descr="linux logoì ëí ì´ë¯¸ì§ ê²ìê²°ê³¼">
            <a:extLst>
              <a:ext uri="{FF2B5EF4-FFF2-40B4-BE49-F238E27FC236}">
                <a16:creationId xmlns:a16="http://schemas.microsoft.com/office/drawing/2014/main" id="{3DB32678-E6CD-490A-9FF5-5E46CA8C3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699" y="3714387"/>
            <a:ext cx="2757163" cy="275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4D63B7-4347-47E8-966D-110107344600}"/>
              </a:ext>
            </a:extLst>
          </p:cNvPr>
          <p:cNvSpPr/>
          <p:nvPr/>
        </p:nvSpPr>
        <p:spPr>
          <a:xfrm>
            <a:off x="1086215" y="6414586"/>
            <a:ext cx="1345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Linus Torvalds</a:t>
            </a:r>
            <a:endParaRPr lang="ko-KR" altLang="en-US" sz="1600" dirty="0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A4CB3BB1-EC2B-4F44-AB51-F8290882B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51" y="4499354"/>
            <a:ext cx="3292497" cy="18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8C202E2-49D1-4C02-B63F-F4AE46A4568A}"/>
              </a:ext>
            </a:extLst>
          </p:cNvPr>
          <p:cNvSpPr/>
          <p:nvPr/>
        </p:nvSpPr>
        <p:spPr>
          <a:xfrm>
            <a:off x="5822663" y="499936"/>
            <a:ext cx="2925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한편 변방 핀란드에서는</a:t>
            </a:r>
            <a:r>
              <a:rPr lang="en-US" altLang="ko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9663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5B5DD-83A5-4B97-BAC1-3258A9AC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GNU/Linux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FEABFE-7058-43ED-B197-D6E6E59D2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Picture 2" descr="ê´ë ¨ ì´ë¯¸ì§">
            <a:extLst>
              <a:ext uri="{FF2B5EF4-FFF2-40B4-BE49-F238E27FC236}">
                <a16:creationId xmlns:a16="http://schemas.microsoft.com/office/drawing/2014/main" id="{E8B8AE56-F761-4916-AB35-A75E5A750F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43267"/>
            <a:ext cx="5554672" cy="392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D72737A-8964-40D6-BCD2-737CF1651D44}"/>
              </a:ext>
            </a:extLst>
          </p:cNvPr>
          <p:cNvSpPr txBox="1">
            <a:spLocks/>
          </p:cNvSpPr>
          <p:nvPr/>
        </p:nvSpPr>
        <p:spPr>
          <a:xfrm>
            <a:off x="5548540" y="1058566"/>
            <a:ext cx="3128899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하이루</a:t>
            </a:r>
            <a:r>
              <a:rPr lang="en-US" altLang="ko-KR" sz="1800" dirty="0"/>
              <a:t>~</a:t>
            </a:r>
          </a:p>
          <a:p>
            <a:r>
              <a:rPr lang="en-US" altLang="ko-KR" sz="1800" dirty="0"/>
              <a:t>386 (486)</a:t>
            </a:r>
            <a:r>
              <a:rPr lang="ko-KR" altLang="en-US" sz="1800" dirty="0"/>
              <a:t>에서 도는 </a:t>
            </a:r>
            <a:r>
              <a:rPr lang="en-US" altLang="ko-KR" sz="1800" dirty="0"/>
              <a:t>OS</a:t>
            </a:r>
            <a:r>
              <a:rPr lang="ko-KR" altLang="en-US" sz="1800" dirty="0"/>
              <a:t>를 만들고 </a:t>
            </a:r>
            <a:r>
              <a:rPr lang="ko-KR" altLang="en-US" sz="1800" dirty="0" err="1"/>
              <a:t>있어염</a:t>
            </a:r>
            <a:endParaRPr lang="en-US" altLang="ko-KR" sz="1800" dirty="0"/>
          </a:p>
          <a:p>
            <a:r>
              <a:rPr lang="ko-KR" altLang="en-US" sz="1800" dirty="0" err="1"/>
              <a:t>미닉스를</a:t>
            </a:r>
            <a:r>
              <a:rPr lang="ko-KR" altLang="en-US" sz="1800" dirty="0"/>
              <a:t> 사랑하는</a:t>
            </a:r>
            <a:r>
              <a:rPr lang="en-US" altLang="ko-KR" sz="1800" dirty="0"/>
              <a:t>/</a:t>
            </a:r>
            <a:r>
              <a:rPr lang="ko-KR" altLang="en-US" sz="1800" dirty="0"/>
              <a:t>사랑하지 않는 여러 사람들의 </a:t>
            </a:r>
            <a:br>
              <a:rPr lang="en-US" altLang="ko-KR" sz="1800" dirty="0"/>
            </a:br>
            <a:r>
              <a:rPr lang="ko-KR" altLang="en-US" sz="1800" dirty="0"/>
              <a:t>피드백을 받고 싶어요</a:t>
            </a:r>
            <a:endParaRPr lang="en-US" altLang="ko-KR" sz="1800" dirty="0"/>
          </a:p>
          <a:p>
            <a:r>
              <a:rPr lang="ko-KR" altLang="en-US" sz="1800" dirty="0"/>
              <a:t>지금 </a:t>
            </a:r>
            <a:r>
              <a:rPr lang="en-US" altLang="ko-KR" sz="1800" dirty="0"/>
              <a:t>bash </a:t>
            </a:r>
            <a:r>
              <a:rPr lang="ko-KR" altLang="en-US" sz="1800" dirty="0"/>
              <a:t>와 </a:t>
            </a:r>
            <a:r>
              <a:rPr lang="en-US" altLang="ko-KR" sz="1800" dirty="0" err="1"/>
              <a:t>gcc</a:t>
            </a:r>
            <a:r>
              <a:rPr lang="ko-KR" altLang="en-US" sz="1800" dirty="0"/>
              <a:t>는 포팅 완료했고</a:t>
            </a:r>
            <a:r>
              <a:rPr lang="en-US" altLang="ko-KR" sz="1800" dirty="0"/>
              <a:t>, </a:t>
            </a:r>
            <a:r>
              <a:rPr lang="ko-KR" altLang="en-US" sz="1800" dirty="0"/>
              <a:t>아마 몇 달 내에 뭔가 완성될 것 같아요</a:t>
            </a:r>
            <a:endParaRPr lang="en-US" altLang="ko-KR" sz="1800" dirty="0"/>
          </a:p>
          <a:p>
            <a:r>
              <a:rPr lang="ko-KR" altLang="en-US" sz="1800" dirty="0"/>
              <a:t>혹시 더 구현해야 할 </a:t>
            </a:r>
            <a:r>
              <a:rPr lang="en-US" altLang="ko-KR" sz="1800" dirty="0"/>
              <a:t>SW</a:t>
            </a:r>
            <a:r>
              <a:rPr lang="ko-KR" altLang="en-US" sz="1800" dirty="0"/>
              <a:t>가 있을까요</a:t>
            </a:r>
            <a:r>
              <a:rPr lang="en-US" altLang="ko-KR" sz="1800" dirty="0"/>
              <a:t>? </a:t>
            </a:r>
            <a:r>
              <a:rPr lang="ko-KR" altLang="en-US" sz="1800" dirty="0"/>
              <a:t>뭐 말한다고 꼭 다 구현한다는 것은 아님</a:t>
            </a:r>
            <a:r>
              <a:rPr lang="en-US" altLang="ko-KR" sz="1800" dirty="0"/>
              <a:t>.</a:t>
            </a:r>
          </a:p>
          <a:p>
            <a:endParaRPr lang="ko-KR" altLang="en-US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747116-60B4-4680-A4E9-47E19BF8DFC8}"/>
              </a:ext>
            </a:extLst>
          </p:cNvPr>
          <p:cNvSpPr/>
          <p:nvPr/>
        </p:nvSpPr>
        <p:spPr>
          <a:xfrm>
            <a:off x="395536" y="575677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* 1991. 8. 25. </a:t>
            </a:r>
            <a:r>
              <a:rPr lang="ko-KR" altLang="en-US" sz="1400" dirty="0" err="1"/>
              <a:t>미닉스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메일링</a:t>
            </a:r>
            <a:r>
              <a:rPr lang="ko-KR" altLang="en-US" sz="1400" dirty="0"/>
              <a:t> 리스트에 올린 편지</a:t>
            </a:r>
            <a:endParaRPr lang="en-US" altLang="ko-KR" sz="1400" dirty="0"/>
          </a:p>
          <a:p>
            <a:r>
              <a:rPr lang="en-US" altLang="ko-KR" sz="1400" dirty="0"/>
              <a:t>* </a:t>
            </a:r>
            <a:r>
              <a:rPr lang="ko-KR" altLang="en-US" sz="1400" dirty="0"/>
              <a:t>그 외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리누스가</a:t>
            </a:r>
            <a:r>
              <a:rPr lang="ko-KR" altLang="en-US" sz="1400" dirty="0"/>
              <a:t> 올린 다양한 메일들 </a:t>
            </a:r>
            <a:endParaRPr lang="en-US" altLang="ko-KR" sz="1400" dirty="0">
              <a:hlinkClick r:id="rId3"/>
            </a:endParaRPr>
          </a:p>
          <a:p>
            <a:r>
              <a:rPr lang="en-US" altLang="ko-KR" sz="1400" dirty="0">
                <a:hlinkClick r:id="rId3"/>
              </a:rPr>
              <a:t>https://www.cs.cmu.edu/~awb/linux.history.html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35694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B779A-C407-4D73-8327-1895D0DEE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GNU/Linux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5A0FC9-D17A-4806-B21B-100BDF1A9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When GNU met Linux</a:t>
            </a:r>
          </a:p>
          <a:p>
            <a:pPr lvl="1"/>
            <a:r>
              <a:rPr lang="en-US" altLang="ko-KR" sz="1800" dirty="0"/>
              <a:t>GNU</a:t>
            </a:r>
            <a:r>
              <a:rPr lang="ko-KR" altLang="en-US" sz="1800" dirty="0"/>
              <a:t> </a:t>
            </a:r>
            <a:r>
              <a:rPr lang="en-US" altLang="ko-KR" sz="1800" dirty="0"/>
              <a:t>HURD</a:t>
            </a:r>
            <a:r>
              <a:rPr lang="ko-KR" altLang="en-US" sz="1800" dirty="0"/>
              <a:t>의 개발은 차질을 빚고 있었음</a:t>
            </a:r>
            <a:endParaRPr lang="en-US" altLang="ko-KR" sz="1800" dirty="0"/>
          </a:p>
          <a:p>
            <a:pPr lvl="2"/>
            <a:r>
              <a:rPr lang="ko-KR" altLang="en-US" sz="1600" dirty="0"/>
              <a:t>다른 </a:t>
            </a:r>
            <a:r>
              <a:rPr lang="en-US" altLang="ko-KR" sz="1600" dirty="0"/>
              <a:t>GNU</a:t>
            </a:r>
            <a:r>
              <a:rPr lang="ko-KR" altLang="en-US" sz="1600" dirty="0"/>
              <a:t> </a:t>
            </a:r>
            <a:r>
              <a:rPr lang="en-US" altLang="ko-KR" sz="1600" dirty="0"/>
              <a:t>SW</a:t>
            </a:r>
            <a:r>
              <a:rPr lang="ko-KR" altLang="en-US" sz="1600" dirty="0"/>
              <a:t>들이 인기를 얻으면서</a:t>
            </a:r>
            <a:r>
              <a:rPr lang="en-US" altLang="ko-KR" sz="1600" dirty="0"/>
              <a:t>, </a:t>
            </a:r>
            <a:r>
              <a:rPr lang="ko-KR" altLang="en-US" sz="1600" dirty="0"/>
              <a:t>이에 대한 개발과 지원에 자원이 집중됨</a:t>
            </a:r>
            <a:endParaRPr lang="en-US" altLang="ko-KR" sz="1600" dirty="0"/>
          </a:p>
          <a:p>
            <a:pPr lvl="2"/>
            <a:r>
              <a:rPr lang="ko-KR" altLang="en-US" sz="1600" dirty="0"/>
              <a:t>복잡한 </a:t>
            </a:r>
            <a:r>
              <a:rPr lang="ko-KR" altLang="en-US" sz="1600" dirty="0" err="1"/>
              <a:t>마이크로커널</a:t>
            </a:r>
            <a:r>
              <a:rPr lang="ko-KR" altLang="en-US" sz="1600" dirty="0"/>
              <a:t> 구조로 개발하면서 많은 어려움을 겪음</a:t>
            </a:r>
            <a:endParaRPr lang="en-US" altLang="ko-KR" sz="1600" dirty="0"/>
          </a:p>
          <a:p>
            <a:pPr lvl="3"/>
            <a:r>
              <a:rPr lang="ko-KR" altLang="en-US" sz="1400" dirty="0"/>
              <a:t>리눅스는 보다 단순한 </a:t>
            </a:r>
            <a:r>
              <a:rPr lang="ko-KR" altLang="en-US" sz="1400" dirty="0" err="1"/>
              <a:t>모놀리틱</a:t>
            </a:r>
            <a:r>
              <a:rPr lang="ko-KR" altLang="en-US" sz="1400" dirty="0"/>
              <a:t> 구조 </a:t>
            </a:r>
            <a:r>
              <a:rPr lang="en-US" altLang="ko-KR" sz="1400" dirty="0"/>
              <a:t>(monolithic)</a:t>
            </a:r>
          </a:p>
          <a:p>
            <a:pPr lvl="3"/>
            <a:r>
              <a:rPr lang="ko-KR" altLang="en-US" sz="1400" dirty="0"/>
              <a:t>일반적인 기대와 달리 새로운 </a:t>
            </a:r>
            <a:r>
              <a:rPr lang="en-US" altLang="ko-KR" sz="1400" dirty="0"/>
              <a:t>OS</a:t>
            </a:r>
            <a:r>
              <a:rPr lang="ko-KR" altLang="en-US" sz="1400" dirty="0"/>
              <a:t>를 구현할 때는 </a:t>
            </a:r>
            <a:r>
              <a:rPr lang="ko-KR" altLang="en-US" sz="1400" dirty="0" err="1"/>
              <a:t>마이크로커널</a:t>
            </a:r>
            <a:r>
              <a:rPr lang="ko-KR" altLang="en-US" sz="1400" dirty="0"/>
              <a:t> 구조가 </a:t>
            </a:r>
            <a:br>
              <a:rPr lang="en-US" altLang="ko-KR" sz="1400" dirty="0"/>
            </a:br>
            <a:r>
              <a:rPr lang="ko-KR" altLang="en-US" sz="1400" dirty="0"/>
              <a:t>디버깅의 난이도가 높았음</a:t>
            </a:r>
            <a:r>
              <a:rPr lang="en-US" altLang="ko-KR" sz="1400" dirty="0"/>
              <a:t> (</a:t>
            </a:r>
            <a:r>
              <a:rPr lang="ko-KR" altLang="en-US" sz="1400" dirty="0"/>
              <a:t>수많은 프로세스간 통신 때문</a:t>
            </a:r>
            <a:r>
              <a:rPr lang="en-US" altLang="ko-KR" sz="1400" dirty="0"/>
              <a:t>)</a:t>
            </a:r>
          </a:p>
          <a:p>
            <a:r>
              <a:rPr lang="en-US" altLang="ko-KR" sz="2000" dirty="0"/>
              <a:t>GNU/Linux </a:t>
            </a:r>
            <a:r>
              <a:rPr lang="ko-KR" altLang="en-US" sz="2000" dirty="0"/>
              <a:t>의 탄생</a:t>
            </a:r>
            <a:endParaRPr lang="en-US" altLang="ko-KR" sz="2000" dirty="0"/>
          </a:p>
          <a:p>
            <a:pPr lvl="1"/>
            <a:r>
              <a:rPr lang="ko-KR" altLang="en-US" sz="1800" dirty="0"/>
              <a:t>리눅스를 발견하고 </a:t>
            </a:r>
            <a:r>
              <a:rPr lang="en-US" altLang="ko-KR" sz="1800" dirty="0"/>
              <a:t>GNU </a:t>
            </a:r>
            <a:r>
              <a:rPr lang="ko-KR" altLang="en-US" sz="1800" dirty="0"/>
              <a:t>시스템에 결합함</a:t>
            </a:r>
            <a:endParaRPr lang="en-US" altLang="ko-KR" sz="1800" dirty="0"/>
          </a:p>
          <a:p>
            <a:pPr lvl="1"/>
            <a:r>
              <a:rPr lang="ko-KR" altLang="en-US" sz="1800" dirty="0"/>
              <a:t>일반적인 리눅스 </a:t>
            </a:r>
            <a:r>
              <a:rPr lang="ko-KR" altLang="en-US" sz="1800" dirty="0" err="1"/>
              <a:t>배포판</a:t>
            </a:r>
            <a:r>
              <a:rPr lang="en-US" altLang="ko-KR" sz="1800" dirty="0"/>
              <a:t>: Linux</a:t>
            </a:r>
            <a:r>
              <a:rPr lang="ko-KR" altLang="en-US" sz="1800" dirty="0"/>
              <a:t> </a:t>
            </a:r>
            <a:r>
              <a:rPr lang="en-US" altLang="ko-KR" sz="1800" dirty="0"/>
              <a:t>kernel + GNU SWs</a:t>
            </a:r>
          </a:p>
          <a:p>
            <a:pPr lvl="1"/>
            <a:endParaRPr lang="en-US" altLang="ko-KR" sz="1800" dirty="0"/>
          </a:p>
          <a:p>
            <a:r>
              <a:rPr lang="ko-KR" altLang="en-US" sz="2000" dirty="0">
                <a:solidFill>
                  <a:srgbClr val="FF0000"/>
                </a:solidFill>
              </a:rPr>
              <a:t>자유 소프트웨어 진영의 완전한 시스템이 완성됨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1"/>
            <a:r>
              <a:rPr lang="en-US" altLang="ko-KR" sz="1600" dirty="0"/>
              <a:t>(</a:t>
            </a:r>
            <a:r>
              <a:rPr lang="ko-KR" altLang="en-US" sz="1600" dirty="0"/>
              <a:t>사실 </a:t>
            </a:r>
            <a:r>
              <a:rPr lang="en-US" altLang="ko-KR" sz="1600" dirty="0"/>
              <a:t>RMS</a:t>
            </a:r>
            <a:r>
              <a:rPr lang="ko-KR" altLang="en-US" sz="1600" dirty="0"/>
              <a:t>는</a:t>
            </a:r>
            <a:r>
              <a:rPr lang="en-US" altLang="ko-KR" sz="1600" dirty="0"/>
              <a:t>…)</a:t>
            </a:r>
            <a:endParaRPr lang="en-US" altLang="ko-KR" sz="1800" dirty="0"/>
          </a:p>
          <a:p>
            <a:pPr lvl="1"/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B70291-2169-4577-AD38-1C15E6E19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11266" name="Picture 2" descr="ê´ë ¨ ì´ë¯¸ì§">
            <a:extLst>
              <a:ext uri="{FF2B5EF4-FFF2-40B4-BE49-F238E27FC236}">
                <a16:creationId xmlns:a16="http://schemas.microsoft.com/office/drawing/2014/main" id="{0E7491D1-6A05-4192-8DDF-364FC54C7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736" y="2444384"/>
            <a:ext cx="2885243" cy="418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104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8FEC4-680C-4001-8396-4851AAF7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</a:t>
            </a:r>
            <a:r>
              <a:rPr lang="ko-KR" altLang="en-US" dirty="0"/>
              <a:t> </a:t>
            </a:r>
            <a:r>
              <a:rPr lang="en-US" altLang="ko-KR" dirty="0"/>
              <a:t>far…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119344-B65E-4063-9120-D2DEAF8A9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352928" cy="5269953"/>
          </a:xfrm>
        </p:spPr>
        <p:txBody>
          <a:bodyPr/>
          <a:lstStyle/>
          <a:p>
            <a:r>
              <a:rPr lang="en-US" altLang="ko-KR" sz="2000" dirty="0"/>
              <a:t>SW</a:t>
            </a:r>
            <a:r>
              <a:rPr lang="ko-KR" altLang="en-US" sz="2000" dirty="0"/>
              <a:t>를 자유롭게 공유하며 개발하던 초기</a:t>
            </a:r>
            <a:endParaRPr lang="en-US" altLang="ko-KR" sz="2000" dirty="0"/>
          </a:p>
          <a:p>
            <a:pPr lvl="1"/>
            <a:r>
              <a:rPr lang="ko-KR" altLang="en-US" sz="1800" dirty="0"/>
              <a:t>프로그래머들은 과학자와 같은 정체성을 갖고 있었음</a:t>
            </a:r>
            <a:endParaRPr lang="en-US" altLang="ko-KR" sz="1800" dirty="0"/>
          </a:p>
          <a:p>
            <a:r>
              <a:rPr lang="en-US" altLang="ko-KR" sz="2000" dirty="0"/>
              <a:t>SW</a:t>
            </a:r>
            <a:r>
              <a:rPr lang="ko-KR" altLang="en-US" sz="2000" dirty="0"/>
              <a:t>의 상업화로 인해</a:t>
            </a:r>
            <a:endParaRPr lang="en-US" altLang="ko-KR" sz="2000" dirty="0"/>
          </a:p>
          <a:p>
            <a:pPr lvl="1"/>
            <a:r>
              <a:rPr lang="ko-KR" altLang="en-US" sz="1800" dirty="0"/>
              <a:t>새로운 시장과 산업이 탄생하고</a:t>
            </a:r>
            <a:r>
              <a:rPr lang="en-US" altLang="ko-KR" sz="1800" dirty="0"/>
              <a:t>, </a:t>
            </a:r>
          </a:p>
          <a:p>
            <a:pPr lvl="1"/>
            <a:r>
              <a:rPr lang="ko-KR" altLang="en-US" sz="1800" dirty="0"/>
              <a:t>동시에 </a:t>
            </a:r>
            <a:r>
              <a:rPr lang="en-US" altLang="ko-KR" sz="1800" dirty="0"/>
              <a:t>Free SW</a:t>
            </a:r>
            <a:r>
              <a:rPr lang="ko-KR" altLang="en-US" sz="1800" dirty="0"/>
              <a:t>로의 회귀를 원하는 흐름이 탄생</a:t>
            </a:r>
            <a:endParaRPr lang="en-US" altLang="ko-KR" sz="1800" dirty="0"/>
          </a:p>
          <a:p>
            <a:r>
              <a:rPr lang="en-US" altLang="ko-KR" sz="2000" dirty="0"/>
              <a:t>Question: Science vs. Industry</a:t>
            </a:r>
          </a:p>
          <a:p>
            <a:pPr lvl="1"/>
            <a:r>
              <a:rPr lang="ko-KR" altLang="en-US" sz="1800" dirty="0"/>
              <a:t>프로그래머는 과학자인가</a:t>
            </a:r>
            <a:r>
              <a:rPr lang="en-US" altLang="ko-KR" sz="1800" dirty="0"/>
              <a:t>? </a:t>
            </a:r>
            <a:r>
              <a:rPr lang="ko-KR" altLang="en-US" sz="1800" dirty="0"/>
              <a:t>노동자인가</a:t>
            </a:r>
            <a:r>
              <a:rPr lang="en-US" altLang="ko-KR" sz="1800" dirty="0"/>
              <a:t>?</a:t>
            </a:r>
          </a:p>
          <a:p>
            <a:pPr lvl="2"/>
            <a:r>
              <a:rPr lang="ko-KR" altLang="en-US" sz="1600" dirty="0"/>
              <a:t>지적인 창조 활동과 그 결과물의 괴리</a:t>
            </a:r>
            <a:endParaRPr lang="en-US" altLang="ko-KR" sz="1600" dirty="0"/>
          </a:p>
          <a:p>
            <a:pPr lvl="2"/>
            <a:r>
              <a:rPr lang="ko-KR" altLang="en-US" sz="1600" dirty="0"/>
              <a:t>산업체에 있으면서 과학자처럼 결과물을 인류 전체와 공유하려고 하였음</a:t>
            </a:r>
            <a:endParaRPr lang="en-US" altLang="ko-KR" sz="1600" dirty="0"/>
          </a:p>
          <a:p>
            <a:pPr lvl="1"/>
            <a:r>
              <a:rPr lang="en-US" altLang="ko-KR" sz="1800" dirty="0"/>
              <a:t>SW</a:t>
            </a:r>
            <a:r>
              <a:rPr lang="ko-KR" altLang="en-US" sz="1800" dirty="0"/>
              <a:t>업계의 분열</a:t>
            </a:r>
            <a:r>
              <a:rPr lang="en-US" altLang="ko-KR" sz="1800" dirty="0"/>
              <a:t>: </a:t>
            </a:r>
            <a:r>
              <a:rPr lang="ko-KR" altLang="en-US" sz="1800" dirty="0"/>
              <a:t>양쪽에 존재할 수는 없을까</a:t>
            </a:r>
            <a:r>
              <a:rPr lang="en-US" altLang="ko-KR" sz="1800" dirty="0"/>
              <a:t>? </a:t>
            </a:r>
            <a:r>
              <a:rPr lang="ko-KR" altLang="en-US" sz="1800" dirty="0"/>
              <a:t>오갈 수는 없을까</a:t>
            </a:r>
            <a:r>
              <a:rPr lang="en-US" altLang="ko-KR" sz="1800" dirty="0"/>
              <a:t>?</a:t>
            </a:r>
          </a:p>
          <a:p>
            <a:pPr lvl="2"/>
            <a:r>
              <a:rPr lang="ko-KR" altLang="en-US" sz="1600" dirty="0"/>
              <a:t>현실적으로 모두가 연구소에서 일할 수는 없고</a:t>
            </a:r>
            <a:r>
              <a:rPr lang="en-US" altLang="ko-KR" sz="1600" dirty="0"/>
              <a:t>, </a:t>
            </a:r>
            <a:r>
              <a:rPr lang="ko-KR" altLang="en-US" sz="1600" dirty="0"/>
              <a:t>연구원만으로는 발전이 더딤</a:t>
            </a:r>
            <a:endParaRPr lang="en-US" altLang="ko-KR" sz="1600" dirty="0"/>
          </a:p>
          <a:p>
            <a:pPr lvl="2"/>
            <a:r>
              <a:rPr lang="en-US" altLang="ko-KR" sz="1600" dirty="0"/>
              <a:t>E.g. </a:t>
            </a:r>
            <a:r>
              <a:rPr lang="ko-KR" altLang="en-US" sz="1600" dirty="0"/>
              <a:t>상용 시스템에서는 리눅스를 활용할 수 없고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그러한 업체의 프로그래머들은 </a:t>
            </a:r>
            <a:r>
              <a:rPr lang="en-US" altLang="ko-KR" sz="1600" dirty="0"/>
              <a:t>GNU/</a:t>
            </a:r>
            <a:r>
              <a:rPr lang="ko-KR" altLang="en-US" sz="1600" dirty="0"/>
              <a:t>리눅스 개발에 참여하기 어려움</a:t>
            </a:r>
            <a:endParaRPr lang="en-US" altLang="ko-KR" sz="16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EAC94A-63D2-4832-A443-2BB5A62F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70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EB526-298F-4E13-B138-2592BEEE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6EA859-E2C6-42B3-809A-80C24FCBD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Once upon a time…</a:t>
            </a:r>
          </a:p>
          <a:p>
            <a:r>
              <a:rPr lang="en-US" altLang="ko-KR" dirty="0"/>
              <a:t>Prologue to the War</a:t>
            </a:r>
          </a:p>
          <a:p>
            <a:r>
              <a:rPr lang="en-US" altLang="ko-KR" dirty="0"/>
              <a:t>GNU and FSF by Richard Stallman</a:t>
            </a:r>
          </a:p>
          <a:p>
            <a:r>
              <a:rPr lang="en-US" altLang="ko-KR" dirty="0"/>
              <a:t>GNU/Linux</a:t>
            </a:r>
          </a:p>
          <a:p>
            <a:r>
              <a:rPr lang="en-US" altLang="ko-KR" dirty="0"/>
              <a:t>Beginning of Open Source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728C70-4ADA-41EC-B72B-08C5FE9C7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911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025CA-B3EB-429D-BEDB-0B5335C2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Beginning of Open Source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31028-A0ED-4F48-BBC9-B346F1ED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588666" cy="5269953"/>
          </a:xfrm>
        </p:spPr>
        <p:txBody>
          <a:bodyPr/>
          <a:lstStyle/>
          <a:p>
            <a:r>
              <a:rPr lang="en-US" altLang="ko-KR" sz="2000" dirty="0"/>
              <a:t>Open Source </a:t>
            </a:r>
            <a:r>
              <a:rPr lang="ko-KR" altLang="en-US" sz="2000" dirty="0"/>
              <a:t>의 탄생</a:t>
            </a:r>
            <a:endParaRPr lang="en-US" altLang="ko-KR" sz="2000" dirty="0"/>
          </a:p>
          <a:p>
            <a:pPr lvl="1"/>
            <a:r>
              <a:rPr lang="en-US" altLang="ko-KR" sz="1800" dirty="0"/>
              <a:t>1998</a:t>
            </a:r>
            <a:r>
              <a:rPr lang="ko-KR" altLang="en-US" sz="1800" dirty="0"/>
              <a:t>년 봄</a:t>
            </a:r>
            <a:r>
              <a:rPr lang="en-US" altLang="ko-KR" sz="1800" dirty="0"/>
              <a:t>, </a:t>
            </a:r>
            <a:r>
              <a:rPr lang="ko-KR" altLang="en-US" sz="1800" dirty="0"/>
              <a:t>여러 </a:t>
            </a:r>
            <a:r>
              <a:rPr lang="en-US" altLang="ko-KR" sz="1800" dirty="0"/>
              <a:t>Free SW </a:t>
            </a:r>
            <a:r>
              <a:rPr lang="ko-KR" altLang="en-US" sz="1800" dirty="0"/>
              <a:t>공동체들의 리더들이 캘리포니아에서 회합</a:t>
            </a:r>
            <a:endParaRPr lang="en-US" altLang="ko-KR" sz="1800" dirty="0"/>
          </a:p>
          <a:p>
            <a:pPr lvl="2"/>
            <a:r>
              <a:rPr lang="ko-KR" altLang="en-US" sz="1600" dirty="0" err="1"/>
              <a:t>넷스케이프가</a:t>
            </a:r>
            <a:r>
              <a:rPr lang="ko-KR" altLang="en-US" sz="1600" dirty="0"/>
              <a:t> 자사 </a:t>
            </a:r>
            <a:r>
              <a:rPr lang="ko-KR" altLang="en-US" sz="1600" dirty="0" err="1"/>
              <a:t>웹브라우저를</a:t>
            </a:r>
            <a:r>
              <a:rPr lang="ko-KR" altLang="en-US" sz="1600" dirty="0"/>
              <a:t> </a:t>
            </a:r>
            <a:r>
              <a:rPr lang="en-US" altLang="ko-KR" sz="1600" dirty="0"/>
              <a:t>Free SW</a:t>
            </a:r>
            <a:r>
              <a:rPr lang="ko-KR" altLang="en-US" sz="1600" dirty="0"/>
              <a:t>화하려는 움직임에서 촉발됨</a:t>
            </a:r>
            <a:endParaRPr lang="en-US" altLang="ko-KR" sz="1600" dirty="0"/>
          </a:p>
          <a:p>
            <a:pPr lvl="3"/>
            <a:r>
              <a:rPr lang="en-US" altLang="ko-KR" sz="1400" dirty="0"/>
              <a:t>Free SW</a:t>
            </a:r>
            <a:r>
              <a:rPr lang="ko-KR" altLang="en-US" sz="1400" dirty="0"/>
              <a:t>로 만들고 싶은데</a:t>
            </a:r>
            <a:r>
              <a:rPr lang="en-US" altLang="ko-KR" sz="1400" dirty="0"/>
              <a:t>, GPL</a:t>
            </a:r>
            <a:r>
              <a:rPr lang="ko-KR" altLang="en-US" sz="1400" dirty="0"/>
              <a:t>은 너무 엄격하니 새로운 라이선스가 필요했음</a:t>
            </a:r>
            <a:endParaRPr lang="en-US" altLang="ko-KR" sz="1400" dirty="0"/>
          </a:p>
          <a:p>
            <a:pPr lvl="1"/>
            <a:r>
              <a:rPr lang="en-US" altLang="ko-KR" sz="1800" dirty="0"/>
              <a:t>Eric Raymond, Tim O’Reilly, Larry Augustin, and</a:t>
            </a:r>
            <a:r>
              <a:rPr lang="ko-KR" altLang="en-US" sz="1800" dirty="0"/>
              <a:t> </a:t>
            </a:r>
            <a:r>
              <a:rPr lang="en-US" altLang="ko-KR" sz="1800" dirty="0"/>
              <a:t>Christine Peterson (and more)</a:t>
            </a:r>
            <a:endParaRPr lang="en-US" altLang="ko-KR" dirty="0"/>
          </a:p>
          <a:p>
            <a:pPr lvl="1"/>
            <a:r>
              <a:rPr lang="ko-KR" altLang="en-US" sz="1800" dirty="0"/>
              <a:t>의제</a:t>
            </a:r>
            <a:r>
              <a:rPr lang="en-US" altLang="ko-KR" sz="1800" dirty="0"/>
              <a:t>: “</a:t>
            </a:r>
            <a:r>
              <a:rPr lang="ko-KR" altLang="en-US" sz="1800" dirty="0"/>
              <a:t>자유 소프트웨어 재단의 </a:t>
            </a:r>
            <a:r>
              <a:rPr lang="en-US" altLang="ko-KR" sz="1800" dirty="0"/>
              <a:t>anti-business </a:t>
            </a:r>
            <a:r>
              <a:rPr lang="ko-KR" altLang="en-US" sz="1800" dirty="0"/>
              <a:t>적인 면을 개선하자</a:t>
            </a:r>
            <a:r>
              <a:rPr lang="en-US" altLang="ko-KR" sz="1800" dirty="0"/>
              <a:t>”</a:t>
            </a:r>
          </a:p>
          <a:p>
            <a:pPr lvl="2"/>
            <a:r>
              <a:rPr lang="en-US" altLang="ko-KR" sz="1600" dirty="0"/>
              <a:t>Free SW</a:t>
            </a:r>
            <a:r>
              <a:rPr lang="ko-KR" altLang="en-US" sz="1600" dirty="0"/>
              <a:t>라는 용어가 주는 강력한 메시지는 반</a:t>
            </a:r>
            <a:r>
              <a:rPr lang="en-US" altLang="ko-KR" sz="1600" dirty="0"/>
              <a:t>(</a:t>
            </a:r>
            <a:r>
              <a:rPr lang="ko-KR" altLang="en-US" sz="1600" dirty="0"/>
              <a:t>反</a:t>
            </a:r>
            <a:r>
              <a:rPr lang="en-US" altLang="ko-KR" sz="1600" dirty="0"/>
              <a:t>)</a:t>
            </a:r>
            <a:r>
              <a:rPr lang="ko-KR" altLang="en-US" sz="1600" dirty="0"/>
              <a:t> 산업적으로 받아들여 졌음</a:t>
            </a:r>
            <a:endParaRPr lang="en-US" altLang="ko-KR" sz="1600" dirty="0"/>
          </a:p>
          <a:p>
            <a:pPr lvl="2"/>
            <a:r>
              <a:rPr lang="ko-KR" altLang="en-US" sz="1600" dirty="0"/>
              <a:t>실제로 상용 </a:t>
            </a:r>
            <a:r>
              <a:rPr lang="en-US" altLang="ko-KR" sz="1600" dirty="0"/>
              <a:t>SW</a:t>
            </a:r>
            <a:r>
              <a:rPr lang="ko-KR" altLang="en-US" sz="1600" dirty="0"/>
              <a:t>에 적용하기에는 </a:t>
            </a:r>
            <a:r>
              <a:rPr lang="en-US" altLang="ko-KR" sz="1600" dirty="0"/>
              <a:t>GPL </a:t>
            </a:r>
            <a:r>
              <a:rPr lang="ko-KR" altLang="en-US" sz="1600" dirty="0"/>
              <a:t>라이선스는 너무 엄격하였음</a:t>
            </a:r>
            <a:endParaRPr lang="en-US" altLang="ko-KR" sz="1600" dirty="0"/>
          </a:p>
          <a:p>
            <a:pPr lvl="2"/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42BB32-0B53-4173-9337-D6373970A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1026" name="Picture 2" descr="eric raymondì ëí ì´ë¯¸ì§ ê²ìê²°ê³¼">
            <a:extLst>
              <a:ext uri="{FF2B5EF4-FFF2-40B4-BE49-F238E27FC236}">
                <a16:creationId xmlns:a16="http://schemas.microsoft.com/office/drawing/2014/main" id="{B323CC49-1428-45D6-AB6B-4E2FF5A51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24" y="4290445"/>
            <a:ext cx="1315732" cy="197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A8ADE38-C34E-4F4C-A76D-938CDA1DA19D}"/>
              </a:ext>
            </a:extLst>
          </p:cNvPr>
          <p:cNvSpPr/>
          <p:nvPr/>
        </p:nvSpPr>
        <p:spPr>
          <a:xfrm>
            <a:off x="1081524" y="6205004"/>
            <a:ext cx="1323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Eric Raymond</a:t>
            </a:r>
            <a:endParaRPr lang="ko-KR" altLang="en-US" sz="1600" dirty="0"/>
          </a:p>
        </p:txBody>
      </p:sp>
      <p:pic>
        <p:nvPicPr>
          <p:cNvPr id="1028" name="Picture 4" descr="tim oreillyì ëí ì´ë¯¸ì§ ê²ìê²°ê³¼">
            <a:extLst>
              <a:ext uri="{FF2B5EF4-FFF2-40B4-BE49-F238E27FC236}">
                <a16:creationId xmlns:a16="http://schemas.microsoft.com/office/drawing/2014/main" id="{14B56866-6F27-4409-8230-F2BF7E68A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029" y="4290444"/>
            <a:ext cx="1581754" cy="197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90F1BB1-2169-4A6F-BBAE-AC0DFAF83B12}"/>
              </a:ext>
            </a:extLst>
          </p:cNvPr>
          <p:cNvSpPr/>
          <p:nvPr/>
        </p:nvSpPr>
        <p:spPr>
          <a:xfrm>
            <a:off x="2928969" y="6204516"/>
            <a:ext cx="1172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Tim O’Reilly</a:t>
            </a:r>
            <a:endParaRPr lang="ko-KR" altLang="en-US" sz="1600" dirty="0"/>
          </a:p>
        </p:txBody>
      </p:sp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id="{0875045A-9FDE-4ECC-BE62-F5E6D9B94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062" y="4290444"/>
            <a:ext cx="1977191" cy="197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4D71FA9-0D06-417C-9739-069052A5D177}"/>
              </a:ext>
            </a:extLst>
          </p:cNvPr>
          <p:cNvSpPr/>
          <p:nvPr/>
        </p:nvSpPr>
        <p:spPr>
          <a:xfrm>
            <a:off x="5217316" y="6204516"/>
            <a:ext cx="1738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Larry Augustin</a:t>
            </a:r>
          </a:p>
          <a:p>
            <a:pPr algn="ctr"/>
            <a:r>
              <a:rPr lang="en-US" altLang="ko-KR" sz="1600" dirty="0"/>
              <a:t>(VA Linux Systems)</a:t>
            </a:r>
            <a:endParaRPr lang="ko-KR" altLang="en-US" sz="1600" dirty="0"/>
          </a:p>
        </p:txBody>
      </p:sp>
      <p:pic>
        <p:nvPicPr>
          <p:cNvPr id="1032" name="Picture 8" descr="Christine Petersonì ëí ì´ë¯¸ì§ ê²ìê²°ê³¼">
            <a:extLst>
              <a:ext uri="{FF2B5EF4-FFF2-40B4-BE49-F238E27FC236}">
                <a16:creationId xmlns:a16="http://schemas.microsoft.com/office/drawing/2014/main" id="{6B0EFAA8-7BEB-4EBD-B1A4-C22A7EFEA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832" y="4298170"/>
            <a:ext cx="1502574" cy="197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05BD572-9668-443C-9E93-AB4148F9B72E}"/>
              </a:ext>
            </a:extLst>
          </p:cNvPr>
          <p:cNvSpPr/>
          <p:nvPr/>
        </p:nvSpPr>
        <p:spPr>
          <a:xfrm>
            <a:off x="7269552" y="6252220"/>
            <a:ext cx="17071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Christine Peterson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53558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40B3C-0866-434B-AEFE-3294F69BE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Beginning of Open Source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90D9EF-6F8C-49DB-B3B7-907AFB1D0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결과</a:t>
            </a:r>
            <a:r>
              <a:rPr lang="en-US" altLang="ko-KR" sz="2000" dirty="0"/>
              <a:t>: “Open</a:t>
            </a:r>
            <a:r>
              <a:rPr lang="ko-KR" altLang="en-US" sz="2000" dirty="0"/>
              <a:t> </a:t>
            </a:r>
            <a:r>
              <a:rPr lang="en-US" altLang="ko-KR" sz="2000" dirty="0"/>
              <a:t>Source”</a:t>
            </a:r>
            <a:r>
              <a:rPr lang="ko-KR" altLang="en-US" sz="2000" dirty="0"/>
              <a:t> 라는 새로운 용어의 탄생</a:t>
            </a:r>
            <a:endParaRPr lang="en-US" altLang="ko-KR" sz="2000" dirty="0"/>
          </a:p>
          <a:p>
            <a:pPr lvl="1"/>
            <a:r>
              <a:rPr lang="en-US" altLang="ko-KR" sz="1800" dirty="0"/>
              <a:t>Free SW </a:t>
            </a:r>
            <a:r>
              <a:rPr lang="ko-KR" altLang="en-US" sz="1800" dirty="0"/>
              <a:t>진영에 상용 </a:t>
            </a:r>
            <a:r>
              <a:rPr lang="en-US" altLang="ko-KR" sz="1800" dirty="0"/>
              <a:t>SW </a:t>
            </a:r>
            <a:r>
              <a:rPr lang="ko-KR" altLang="en-US" sz="1800" dirty="0"/>
              <a:t>개발 업체들이 참여할 수 있는 유인책이 됨</a:t>
            </a:r>
            <a:endParaRPr lang="en-US" altLang="ko-KR" sz="1800" dirty="0"/>
          </a:p>
          <a:p>
            <a:pPr lvl="1"/>
            <a:r>
              <a:rPr lang="en-US" altLang="ko-KR" sz="1800" dirty="0"/>
              <a:t>Free SW</a:t>
            </a:r>
            <a:r>
              <a:rPr lang="ko-KR" altLang="en-US" sz="1800" dirty="0"/>
              <a:t>는 결과물의 활용에 주목하지만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en-US" altLang="ko-KR" sz="1800" dirty="0"/>
              <a:t>OSS</a:t>
            </a:r>
            <a:r>
              <a:rPr lang="ko-KR" altLang="en-US" sz="1800" dirty="0"/>
              <a:t>는 개발 과정에 다수 개발자가 참여하도록 유도하는데 주력함</a:t>
            </a:r>
            <a:endParaRPr lang="en-US" altLang="ko-KR" sz="1800" dirty="0"/>
          </a:p>
          <a:p>
            <a:r>
              <a:rPr lang="en-US" altLang="ko-KR" sz="2000" dirty="0"/>
              <a:t>Free SW</a:t>
            </a:r>
            <a:r>
              <a:rPr lang="ko-KR" altLang="en-US" sz="2000" dirty="0"/>
              <a:t>와 가장 큰 차이점은</a:t>
            </a:r>
            <a:r>
              <a:rPr lang="en-US" altLang="ko-KR" sz="2000" dirty="0"/>
              <a:t>?  </a:t>
            </a:r>
            <a:r>
              <a:rPr lang="en-US" altLang="ko-KR" sz="2800" dirty="0">
                <a:solidFill>
                  <a:srgbClr val="FF0000"/>
                </a:solidFill>
              </a:rPr>
              <a:t>NAME!!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1"/>
            <a:r>
              <a:rPr lang="ko-KR" altLang="en-US" sz="1800" dirty="0"/>
              <a:t>기업들이 받아들이기 어려운 </a:t>
            </a:r>
            <a:r>
              <a:rPr lang="en-US" altLang="ko-KR" sz="1800" dirty="0"/>
              <a:t>“Free” </a:t>
            </a:r>
            <a:r>
              <a:rPr lang="ko-KR" altLang="en-US" sz="1800" dirty="0"/>
              <a:t>라는 용어를 제거한 것</a:t>
            </a:r>
            <a:endParaRPr lang="en-US" altLang="ko-KR" sz="1800" dirty="0"/>
          </a:p>
          <a:p>
            <a:pPr lvl="1"/>
            <a:r>
              <a:rPr lang="ko-KR" altLang="en-US" sz="1800" dirty="0"/>
              <a:t>그리고</a:t>
            </a:r>
            <a:r>
              <a:rPr lang="en-US" altLang="ko-KR" sz="1800" dirty="0"/>
              <a:t>…</a:t>
            </a:r>
            <a:r>
              <a:rPr lang="ko-KR" altLang="en-US" sz="1800" dirty="0"/>
              <a:t> </a:t>
            </a:r>
            <a:r>
              <a:rPr lang="ko-KR" altLang="en-US" sz="1200" dirty="0"/>
              <a:t>너무나 이상주의적이고 배타적인</a:t>
            </a:r>
            <a:r>
              <a:rPr lang="en-US" altLang="ko-KR" sz="1800" dirty="0"/>
              <a:t> RMS</a:t>
            </a:r>
            <a:r>
              <a:rPr lang="ko-KR" altLang="en-US" sz="1800" dirty="0"/>
              <a:t>의 배제</a:t>
            </a:r>
            <a:endParaRPr lang="en-US" altLang="ko-KR" sz="1800" dirty="0"/>
          </a:p>
          <a:p>
            <a:r>
              <a:rPr lang="en-US" altLang="ko-KR" sz="2000" dirty="0"/>
              <a:t>RMS</a:t>
            </a:r>
          </a:p>
          <a:p>
            <a:pPr lvl="1"/>
            <a:r>
              <a:rPr lang="en-US" altLang="ko-KR" sz="1400" i="1" dirty="0"/>
              <a:t>“Open source</a:t>
            </a:r>
            <a:r>
              <a:rPr lang="ko-KR" altLang="en-US" sz="1400" i="1" dirty="0"/>
              <a:t>란 용어의 사용은 </a:t>
            </a:r>
            <a:r>
              <a:rPr lang="en-US" altLang="ko-KR" sz="1400" i="1" dirty="0"/>
              <a:t>Free</a:t>
            </a:r>
            <a:r>
              <a:rPr lang="ko-KR" altLang="en-US" sz="1400" i="1" dirty="0"/>
              <a:t> 가 주는 무료와 자유라는 두 가지 의미의 혼동을 피하기 위한 것이고</a:t>
            </a:r>
            <a:r>
              <a:rPr lang="en-US" altLang="ko-KR" sz="1400" i="1" dirty="0"/>
              <a:t>, </a:t>
            </a:r>
            <a:r>
              <a:rPr lang="ko-KR" altLang="en-US" sz="1400" i="1" dirty="0"/>
              <a:t>이는 타당하다</a:t>
            </a:r>
            <a:r>
              <a:rPr lang="en-US" altLang="ko-KR" sz="1400" i="1" dirty="0"/>
              <a:t>.”</a:t>
            </a:r>
          </a:p>
          <a:p>
            <a:pPr lvl="1"/>
            <a:r>
              <a:rPr lang="en-US" altLang="ko-KR" sz="1400" i="1" dirty="0"/>
              <a:t>“</a:t>
            </a:r>
            <a:r>
              <a:rPr lang="ko-KR" altLang="en-US" sz="1400" i="1" dirty="0"/>
              <a:t>그러나 이는 자유 소프트웨어 운동과 </a:t>
            </a:r>
            <a:r>
              <a:rPr lang="en-US" altLang="ko-KR" sz="1400" i="1" dirty="0"/>
              <a:t>GNU </a:t>
            </a:r>
            <a:r>
              <a:rPr lang="ko-KR" altLang="en-US" sz="1400" i="1" dirty="0"/>
              <a:t>프로젝트의 정신을 배제하고</a:t>
            </a:r>
            <a:r>
              <a:rPr lang="en-US" altLang="ko-KR" sz="1400" i="1" dirty="0"/>
              <a:t>, </a:t>
            </a:r>
            <a:r>
              <a:rPr lang="ko-KR" altLang="en-US" sz="1400" i="1" dirty="0"/>
              <a:t>기업 대표와 고객의 호감을 사려는 목적을 갖고 있다</a:t>
            </a:r>
            <a:r>
              <a:rPr lang="en-US" altLang="ko-KR" sz="1400" i="1" dirty="0"/>
              <a:t>.”</a:t>
            </a:r>
          </a:p>
          <a:p>
            <a:pPr lvl="1"/>
            <a:r>
              <a:rPr lang="en-US" altLang="ko-KR" sz="1400" i="1" dirty="0"/>
              <a:t>“OSS</a:t>
            </a:r>
            <a:r>
              <a:rPr lang="ko-KR" altLang="en-US" sz="1400" i="1" dirty="0"/>
              <a:t>와 </a:t>
            </a:r>
            <a:r>
              <a:rPr lang="en-US" altLang="ko-KR" sz="1400" i="1" dirty="0"/>
              <a:t>Free SW</a:t>
            </a:r>
            <a:r>
              <a:rPr lang="ko-KR" altLang="en-US" sz="1400" i="1" dirty="0"/>
              <a:t>의 차이는 </a:t>
            </a:r>
            <a:r>
              <a:rPr lang="en-US" altLang="ko-KR" sz="1400" i="1" dirty="0"/>
              <a:t>SW</a:t>
            </a:r>
            <a:r>
              <a:rPr lang="ko-KR" altLang="en-US" sz="1400" i="1" dirty="0"/>
              <a:t> 자체와 가치 중</a:t>
            </a:r>
            <a:r>
              <a:rPr lang="en-US" altLang="ko-KR" sz="1400" i="1" dirty="0"/>
              <a:t>, </a:t>
            </a:r>
            <a:r>
              <a:rPr lang="ko-KR" altLang="en-US" sz="1400" i="1" dirty="0"/>
              <a:t>무엇을 더 중요시 여기느냐는 점이다</a:t>
            </a:r>
            <a:r>
              <a:rPr lang="en-US" altLang="ko-KR" sz="1400" i="1" dirty="0"/>
              <a:t>.”</a:t>
            </a:r>
          </a:p>
          <a:p>
            <a:pPr lvl="1"/>
            <a:r>
              <a:rPr lang="en-US" altLang="ko-KR" sz="1400" i="1" dirty="0"/>
              <a:t>“GNU</a:t>
            </a:r>
            <a:r>
              <a:rPr lang="ko-KR" altLang="en-US" sz="1400" i="1" dirty="0"/>
              <a:t>는 자유의 이념을 표현하기 위해 계속해서 </a:t>
            </a:r>
            <a:r>
              <a:rPr lang="en-US" altLang="ko-KR" sz="1400" i="1" dirty="0"/>
              <a:t>Free SW</a:t>
            </a:r>
            <a:r>
              <a:rPr lang="ko-KR" altLang="en-US" sz="1400" i="1" dirty="0"/>
              <a:t>란 용어를 사용한다</a:t>
            </a:r>
            <a:r>
              <a:rPr lang="en-US" altLang="ko-KR" sz="1400" i="1" dirty="0"/>
              <a:t>.”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D2B437-99C2-4797-94F1-BA5FB531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3BE391-7600-4798-8A21-E3A711F483EC}"/>
              </a:ext>
            </a:extLst>
          </p:cNvPr>
          <p:cNvSpPr/>
          <p:nvPr/>
        </p:nvSpPr>
        <p:spPr>
          <a:xfrm>
            <a:off x="2914650" y="4253684"/>
            <a:ext cx="62293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* GNU</a:t>
            </a:r>
            <a:r>
              <a:rPr lang="ko-KR" altLang="en-US" sz="1200" dirty="0"/>
              <a:t>의 </a:t>
            </a:r>
            <a:r>
              <a:rPr lang="en-US" altLang="ko-KR" sz="1200" dirty="0"/>
              <a:t>OSS</a:t>
            </a:r>
            <a:r>
              <a:rPr lang="ko-KR" altLang="en-US" sz="1200" dirty="0"/>
              <a:t>에 대한 생각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2"/>
              </a:rPr>
              <a:t>https://www.gnu.org/philosophy/free-software-for-freedom.ko.html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77549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72D64-16D6-4AE9-B0D7-FFF1B517E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Beginning of Open Source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CB9DBC-8BA6-49FF-B481-A29D17CF4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5" y="1058566"/>
            <a:ext cx="8510339" cy="5269953"/>
          </a:xfrm>
        </p:spPr>
        <p:txBody>
          <a:bodyPr/>
          <a:lstStyle/>
          <a:p>
            <a:r>
              <a:rPr lang="en-US" altLang="ko-KR" sz="2000" dirty="0"/>
              <a:t>The Open</a:t>
            </a:r>
            <a:r>
              <a:rPr lang="ko-KR" altLang="en-US" sz="2000" dirty="0"/>
              <a:t> </a:t>
            </a:r>
            <a:r>
              <a:rPr lang="en-US" altLang="ko-KR" sz="2000" dirty="0"/>
              <a:t>Source</a:t>
            </a:r>
            <a:r>
              <a:rPr lang="ko-KR" altLang="en-US" sz="2000" dirty="0"/>
              <a:t> </a:t>
            </a:r>
            <a:r>
              <a:rPr lang="en-US" altLang="ko-KR" sz="2000" dirty="0"/>
              <a:t>Definition</a:t>
            </a:r>
            <a:r>
              <a:rPr lang="ko-KR" altLang="en-US" sz="2000" dirty="0"/>
              <a:t> 의 발표 </a:t>
            </a:r>
            <a:r>
              <a:rPr lang="en-US" altLang="ko-KR" sz="2000" dirty="0"/>
              <a:t>(1997</a:t>
            </a:r>
            <a:r>
              <a:rPr lang="ko-KR" altLang="en-US" sz="2000" dirty="0"/>
              <a:t>년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1800" dirty="0"/>
              <a:t>Bruce </a:t>
            </a:r>
            <a:r>
              <a:rPr lang="en-US" altLang="ko-KR" sz="1800" dirty="0" err="1"/>
              <a:t>Perens</a:t>
            </a:r>
            <a:r>
              <a:rPr lang="en-US" altLang="ko-KR" sz="1800" dirty="0"/>
              <a:t> (Leader of Debian project) and Eric Raymond</a:t>
            </a:r>
          </a:p>
          <a:p>
            <a:pPr lvl="1"/>
            <a:r>
              <a:rPr lang="en-US" altLang="ko-KR" sz="1800" dirty="0"/>
              <a:t>OSS</a:t>
            </a:r>
            <a:r>
              <a:rPr lang="ko-KR" altLang="en-US" sz="1800" dirty="0"/>
              <a:t>로 인정할 수 있는 라이선스의 조건을 규정</a:t>
            </a:r>
            <a:endParaRPr lang="en-US" altLang="ko-KR" sz="1800" dirty="0"/>
          </a:p>
          <a:p>
            <a:pPr lvl="1"/>
            <a:r>
              <a:rPr lang="en-US" altLang="ko-KR" sz="1800" dirty="0"/>
              <a:t>Debian Free Software Guideline</a:t>
            </a:r>
            <a:r>
              <a:rPr lang="ko-KR" altLang="en-US" sz="1800" dirty="0"/>
              <a:t> 을 기반으로 작성</a:t>
            </a:r>
            <a:endParaRPr lang="en-US" altLang="ko-KR" sz="1800" dirty="0"/>
          </a:p>
          <a:p>
            <a:pPr lvl="1"/>
            <a:r>
              <a:rPr lang="ko-KR" altLang="en-US" sz="1800" dirty="0"/>
              <a:t>초반에는 </a:t>
            </a:r>
            <a:r>
              <a:rPr lang="en-US" altLang="ko-KR" sz="1800" dirty="0"/>
              <a:t>Free SW </a:t>
            </a:r>
            <a:r>
              <a:rPr lang="ko-KR" altLang="en-US" sz="1800" dirty="0"/>
              <a:t>진영의 해커들에게 부정적으로 받아들여 졌고</a:t>
            </a:r>
            <a:r>
              <a:rPr lang="en-US" altLang="ko-KR" sz="1800" dirty="0"/>
              <a:t>,</a:t>
            </a:r>
          </a:p>
          <a:p>
            <a:pPr lvl="1"/>
            <a:r>
              <a:rPr lang="en-US" altLang="ko-KR" sz="1800" dirty="0"/>
              <a:t>Eric Raymond</a:t>
            </a:r>
            <a:r>
              <a:rPr lang="ko-KR" altLang="en-US" sz="1800" dirty="0"/>
              <a:t> 와 </a:t>
            </a:r>
            <a:r>
              <a:rPr lang="en-US" altLang="ko-KR" sz="1800" dirty="0"/>
              <a:t>RMS</a:t>
            </a:r>
            <a:r>
              <a:rPr lang="ko-KR" altLang="en-US" sz="1800" dirty="0"/>
              <a:t>의 대결 구도가 조성되기도 함</a:t>
            </a:r>
            <a:endParaRPr lang="en-US" altLang="ko-KR" sz="1800" dirty="0"/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Open Source Initiative (OSI) </a:t>
            </a:r>
            <a:r>
              <a:rPr lang="ko-KR" altLang="en-US" sz="2000" dirty="0"/>
              <a:t>의 결성 </a:t>
            </a:r>
            <a:r>
              <a:rPr lang="en-US" altLang="ko-KR" sz="2000" dirty="0"/>
              <a:t>(1998</a:t>
            </a:r>
            <a:r>
              <a:rPr lang="ko-KR" altLang="en-US" sz="2000" dirty="0"/>
              <a:t>년 </a:t>
            </a:r>
            <a:r>
              <a:rPr lang="en-US" altLang="ko-KR" sz="2000" dirty="0"/>
              <a:t>2</a:t>
            </a:r>
            <a:r>
              <a:rPr lang="ko-KR" altLang="en-US" sz="2000" dirty="0"/>
              <a:t>월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1800" dirty="0"/>
              <a:t>오픈 소스 캠페인과 인증 마크를 관리하는 단체로 활동</a:t>
            </a:r>
            <a:endParaRPr lang="en-US" altLang="ko-KR" sz="1800" dirty="0"/>
          </a:p>
          <a:p>
            <a:pPr lvl="1"/>
            <a:r>
              <a:rPr lang="ko-KR" altLang="en-US" sz="1800" dirty="0"/>
              <a:t>라이선스가 </a:t>
            </a:r>
            <a:r>
              <a:rPr lang="en-US" altLang="ko-KR" sz="1800" dirty="0"/>
              <a:t>OSD </a:t>
            </a:r>
            <a:r>
              <a:rPr lang="ko-KR" altLang="en-US" sz="1800" dirty="0"/>
              <a:t>를 따르는 지 여부를 인증함</a:t>
            </a:r>
            <a:endParaRPr lang="en-US" altLang="ko-KR" sz="1800" dirty="0"/>
          </a:p>
          <a:p>
            <a:pPr lvl="1"/>
            <a:r>
              <a:rPr lang="en-US" altLang="ko-KR" sz="1800" dirty="0">
                <a:hlinkClick r:id="rId2"/>
              </a:rPr>
              <a:t>https://opensource.org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dirty="0"/>
          </a:p>
          <a:p>
            <a:pPr lvl="2"/>
            <a:endParaRPr lang="en-US" altLang="ko-KR" sz="1600" dirty="0"/>
          </a:p>
          <a:p>
            <a:pPr lvl="2"/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BAD3E1-557F-498D-AD32-B446942F4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026" name="Picture 2" descr="open source initiativeì ëí ì´ë¯¸ì§ ê²ìê²°ê³¼">
            <a:extLst>
              <a:ext uri="{FF2B5EF4-FFF2-40B4-BE49-F238E27FC236}">
                <a16:creationId xmlns:a16="http://schemas.microsoft.com/office/drawing/2014/main" id="{83127DE5-3846-4566-A9FF-6ACFEAE39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052" y="4591050"/>
            <a:ext cx="1632398" cy="217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425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AE305-3995-4087-8C80-1900C78D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Beginning of Open Source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BDDD2B-294A-4664-A8B4-9F5B735B3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Open Source</a:t>
            </a:r>
            <a:r>
              <a:rPr lang="ko-KR" altLang="en-US" sz="2000" dirty="0"/>
              <a:t> </a:t>
            </a:r>
            <a:r>
              <a:rPr lang="en-US" altLang="ko-KR" sz="2000" dirty="0"/>
              <a:t>SW</a:t>
            </a:r>
            <a:r>
              <a:rPr lang="ko-KR" altLang="en-US" sz="2000" dirty="0"/>
              <a:t> 의 탄생이 갖는 의미</a:t>
            </a:r>
            <a:endParaRPr lang="en-US" altLang="ko-KR" sz="2000" dirty="0"/>
          </a:p>
          <a:p>
            <a:pPr lvl="1"/>
            <a:r>
              <a:rPr lang="ko-KR" altLang="en-US" sz="1800" dirty="0"/>
              <a:t>과학계와 산업계가 보다 자유롭게 교류할 수 있는 가교 역할을 수행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기존 </a:t>
            </a:r>
            <a:r>
              <a:rPr lang="en-US" altLang="ko-KR" sz="1800" dirty="0"/>
              <a:t>Free SW</a:t>
            </a:r>
            <a:r>
              <a:rPr lang="ko-KR" altLang="en-US" sz="1800" dirty="0"/>
              <a:t> 의 정신을 이어받으면서도</a:t>
            </a:r>
            <a:r>
              <a:rPr lang="en-US" altLang="ko-KR" sz="1800" dirty="0"/>
              <a:t>,</a:t>
            </a:r>
          </a:p>
          <a:p>
            <a:pPr lvl="1"/>
            <a:r>
              <a:rPr lang="ko-KR" altLang="en-US" sz="1800" dirty="0"/>
              <a:t>상용 </a:t>
            </a:r>
            <a:r>
              <a:rPr lang="en-US" altLang="ko-KR" sz="1800" dirty="0"/>
              <a:t>SW</a:t>
            </a:r>
            <a:r>
              <a:rPr lang="ko-KR" altLang="en-US" sz="1800" dirty="0"/>
              <a:t>가 비상용</a:t>
            </a:r>
            <a:r>
              <a:rPr lang="en-US" altLang="ko-KR" sz="1800" dirty="0"/>
              <a:t> SW</a:t>
            </a:r>
            <a:r>
              <a:rPr lang="ko-KR" altLang="en-US" sz="1800" dirty="0"/>
              <a:t>와 상호작용할 수 있도록</a:t>
            </a:r>
            <a:r>
              <a:rPr lang="en-US" altLang="ko-KR" sz="1800" dirty="0"/>
              <a:t>.</a:t>
            </a:r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어떤 관점에서는</a:t>
            </a:r>
            <a:r>
              <a:rPr lang="en-US" altLang="ko-KR" sz="1800" dirty="0"/>
              <a:t>, FSF</a:t>
            </a:r>
            <a:r>
              <a:rPr lang="ko-KR" altLang="en-US" sz="1800" dirty="0"/>
              <a:t>의 사회적 운동이 결국 </a:t>
            </a:r>
            <a:r>
              <a:rPr lang="en-US" altLang="ko-KR" sz="1800" dirty="0"/>
              <a:t>OSS</a:t>
            </a:r>
            <a:r>
              <a:rPr lang="ko-KR" altLang="en-US" sz="1800" dirty="0"/>
              <a:t>를 낳았다고도 볼 수 있음</a:t>
            </a:r>
            <a:endParaRPr lang="en-US" altLang="ko-KR" sz="1800" dirty="0"/>
          </a:p>
          <a:p>
            <a:pPr lvl="2"/>
            <a:r>
              <a:rPr lang="en-US" altLang="ko-KR" sz="1600" dirty="0"/>
              <a:t>FSF</a:t>
            </a:r>
            <a:r>
              <a:rPr lang="ko-KR" altLang="en-US" sz="1600" dirty="0"/>
              <a:t>의 정신을 실용적으로 적용할 방법을 찾은 것</a:t>
            </a:r>
            <a:endParaRPr lang="en-US" altLang="ko-KR" sz="1600" dirty="0"/>
          </a:p>
          <a:p>
            <a:pPr lvl="2"/>
            <a:r>
              <a:rPr lang="en-US" altLang="ko-KR" sz="1600" dirty="0"/>
              <a:t>GNU</a:t>
            </a:r>
            <a:r>
              <a:rPr lang="ko-KR" altLang="en-US" sz="1600" dirty="0"/>
              <a:t>는 </a:t>
            </a:r>
            <a:r>
              <a:rPr lang="en-US" altLang="ko-KR" sz="1600" dirty="0"/>
              <a:t>OSS</a:t>
            </a:r>
            <a:r>
              <a:rPr lang="ko-KR" altLang="en-US" sz="1600" dirty="0"/>
              <a:t>를 </a:t>
            </a:r>
            <a:r>
              <a:rPr lang="en-US" altLang="ko-KR" sz="1600" dirty="0"/>
              <a:t>“</a:t>
            </a:r>
            <a:r>
              <a:rPr lang="ko-KR" altLang="en-US" sz="1600" dirty="0"/>
              <a:t>실용적 이유로 용인</a:t>
            </a:r>
            <a:r>
              <a:rPr lang="en-US" altLang="ko-KR" sz="1600" dirty="0"/>
              <a:t>” </a:t>
            </a:r>
            <a:r>
              <a:rPr lang="ko-KR" altLang="en-US" sz="1600" dirty="0"/>
              <a:t>하고 있는 듯</a:t>
            </a:r>
            <a:endParaRPr lang="en-US" altLang="ko-KR" sz="1600" dirty="0"/>
          </a:p>
          <a:p>
            <a:pPr lvl="3"/>
            <a:r>
              <a:rPr lang="ko-KR" altLang="en-US" sz="1400" dirty="0"/>
              <a:t>결과적으로 </a:t>
            </a:r>
            <a:r>
              <a:rPr lang="en-US" altLang="ko-KR" sz="1400" dirty="0"/>
              <a:t>Free SW </a:t>
            </a:r>
            <a:r>
              <a:rPr lang="ko-KR" altLang="en-US" sz="1400" dirty="0"/>
              <a:t>진영을 확대할 것으로 기대</a:t>
            </a:r>
            <a:endParaRPr lang="en-US" altLang="ko-KR" sz="1400" dirty="0"/>
          </a:p>
          <a:p>
            <a:pPr lvl="2"/>
            <a:endParaRPr lang="en-US" altLang="ko-KR" sz="16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B73F2-C83D-4734-B125-71C20B02A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304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B1138-E0BF-431C-B9D4-8F130736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References</a:t>
            </a:r>
            <a:r>
              <a:rPr lang="ko-KR" altLang="en-US" dirty="0"/>
              <a:t> </a:t>
            </a:r>
            <a:r>
              <a:rPr lang="en-US" altLang="ko-KR" sz="2000" dirty="0"/>
              <a:t>(incomplete)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082902-A6D5-4034-A766-5682093B9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/>
              <a:t>Open Sources: Voices from the Open Source Revolution</a:t>
            </a:r>
          </a:p>
          <a:p>
            <a:pPr lvl="1"/>
            <a:r>
              <a:rPr lang="en-US" altLang="ko-KR" sz="1400" dirty="0">
                <a:hlinkClick r:id="rId2"/>
              </a:rPr>
              <a:t>https://www.oreilly.com/openbook/opensources/book/</a:t>
            </a:r>
            <a:endParaRPr lang="en-US" altLang="ko-KR" sz="1400" dirty="0"/>
          </a:p>
          <a:p>
            <a:pPr lvl="1"/>
            <a:r>
              <a:rPr lang="en-US" altLang="ko-KR" sz="1400" dirty="0"/>
              <a:t>(</a:t>
            </a:r>
            <a:r>
              <a:rPr lang="ko-KR" altLang="en-US" sz="1400" dirty="0" err="1"/>
              <a:t>한빛미디어</a:t>
            </a:r>
            <a:r>
              <a:rPr lang="ko-KR" altLang="en-US" sz="1400" dirty="0"/>
              <a:t> 한글판</a:t>
            </a:r>
            <a:r>
              <a:rPr lang="en-US" altLang="ko-KR" sz="1400" dirty="0"/>
              <a:t>: </a:t>
            </a:r>
            <a:r>
              <a:rPr lang="ko-KR" altLang="en-US" sz="1400" dirty="0"/>
              <a:t>무료 </a:t>
            </a:r>
            <a:r>
              <a:rPr lang="en-US" altLang="ko-KR" sz="1400" dirty="0"/>
              <a:t>eBook)</a:t>
            </a:r>
          </a:p>
          <a:p>
            <a:r>
              <a:rPr lang="ko-KR" altLang="en-US" sz="1600" dirty="0"/>
              <a:t>“오픈소스 </a:t>
            </a:r>
            <a:r>
              <a:rPr lang="en-US" altLang="ko-KR" sz="1600" dirty="0"/>
              <a:t>20</a:t>
            </a:r>
            <a:r>
              <a:rPr lang="ko-KR" altLang="en-US" sz="1600" dirty="0"/>
              <a:t>년” </a:t>
            </a:r>
            <a:r>
              <a:rPr lang="en-US" altLang="ko-KR" sz="1600" dirty="0"/>
              <a:t>11</a:t>
            </a:r>
            <a:r>
              <a:rPr lang="ko-KR" altLang="en-US" sz="1600" dirty="0"/>
              <a:t>장으로 보는 세상을 바꾼 역사</a:t>
            </a:r>
            <a:endParaRPr lang="en-US" altLang="ko-KR" sz="1600" dirty="0"/>
          </a:p>
          <a:p>
            <a:pPr lvl="1"/>
            <a:r>
              <a:rPr lang="en-US" altLang="ko-KR" sz="1400" dirty="0">
                <a:hlinkClick r:id="rId3"/>
              </a:rPr>
              <a:t>http://www.itworld.co.kr/print/108114</a:t>
            </a:r>
            <a:endParaRPr lang="en-US" altLang="ko-KR" sz="1400" dirty="0"/>
          </a:p>
          <a:p>
            <a:r>
              <a:rPr lang="en-US" altLang="ko-KR" sz="1600" dirty="0"/>
              <a:t>Revolution OS 2001 (documentary film)</a:t>
            </a:r>
          </a:p>
          <a:p>
            <a:pPr lvl="1"/>
            <a:r>
              <a:rPr lang="en-US" altLang="ko-KR" sz="1400" dirty="0">
                <a:hlinkClick r:id="rId4"/>
              </a:rPr>
              <a:t>https://youtu.be/4ZHloJVhcRY</a:t>
            </a:r>
            <a:r>
              <a:rPr lang="en-US" altLang="ko-KR" sz="1400" dirty="0"/>
              <a:t> (Korean subtitle)</a:t>
            </a:r>
          </a:p>
          <a:p>
            <a:r>
              <a:rPr lang="ko-KR" altLang="en-US" sz="1600" dirty="0"/>
              <a:t>만화로 나누는 오픈소스 이야기</a:t>
            </a:r>
            <a:endParaRPr lang="en-US" altLang="ko-KR" sz="1600" dirty="0">
              <a:hlinkClick r:id="rId5"/>
            </a:endParaRPr>
          </a:p>
          <a:p>
            <a:pPr lvl="1"/>
            <a:r>
              <a:rPr lang="en-US" altLang="ko-KR" sz="1400" dirty="0">
                <a:hlinkClick r:id="rId5"/>
              </a:rPr>
              <a:t>https://foss-story.blogspot.com/2016/03/blog-post.html</a:t>
            </a:r>
            <a:endParaRPr lang="en-US" altLang="ko-KR" sz="1400" dirty="0"/>
          </a:p>
          <a:p>
            <a:r>
              <a:rPr lang="ko-KR" altLang="en-US" sz="1600" dirty="0"/>
              <a:t>왜 자유 소프트웨어가 오픈 소스보다 좋은가</a:t>
            </a:r>
            <a:r>
              <a:rPr lang="en-US" altLang="ko-KR" sz="1600" dirty="0"/>
              <a:t>?</a:t>
            </a:r>
          </a:p>
          <a:p>
            <a:pPr lvl="1"/>
            <a:r>
              <a:rPr lang="en-US" altLang="ko-KR" sz="1200" dirty="0">
                <a:hlinkClick r:id="rId6"/>
              </a:rPr>
              <a:t>https://www.gnu.org/philosophy/free-software-for-freedom.ko.html</a:t>
            </a:r>
            <a:endParaRPr lang="en-US" altLang="ko-KR" sz="1200" dirty="0"/>
          </a:p>
          <a:p>
            <a:r>
              <a:rPr lang="en-US" altLang="ko-KR" sz="1600" dirty="0"/>
              <a:t>How I coined the term 'open source’?</a:t>
            </a:r>
          </a:p>
          <a:p>
            <a:pPr lvl="1"/>
            <a:r>
              <a:rPr lang="en-US" altLang="ko-KR" sz="1200" dirty="0">
                <a:hlinkClick r:id="rId7"/>
              </a:rPr>
              <a:t>https://opensource.com/article/18/2/coining-term-open-source-software</a:t>
            </a:r>
            <a:endParaRPr lang="en-US" altLang="ko-KR" sz="1200" dirty="0"/>
          </a:p>
          <a:p>
            <a:r>
              <a:rPr lang="en-US" altLang="ko-KR" sz="1600" dirty="0"/>
              <a:t>And many of sites</a:t>
            </a:r>
          </a:p>
          <a:p>
            <a:endParaRPr lang="ko-KR" altLang="en-US" sz="1600" dirty="0"/>
          </a:p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A6E6B0-CF53-476D-9EB9-47879A87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71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E8327-8648-48ED-A036-E29AF007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Once upon a time…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C673C5-CF5E-47D7-BB72-03D32B88D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Picture 2" descr="adam eve cartoonì ëí ì´ë¯¸ì§ ê²ìê²°ê³¼">
            <a:extLst>
              <a:ext uri="{FF2B5EF4-FFF2-40B4-BE49-F238E27FC236}">
                <a16:creationId xmlns:a16="http://schemas.microsoft.com/office/drawing/2014/main" id="{13D073A4-EC91-4184-83DC-FF194EAAC3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0"/>
          <a:stretch/>
        </p:blipFill>
        <p:spPr bwMode="auto">
          <a:xfrm>
            <a:off x="2282594" y="2459507"/>
            <a:ext cx="4503828" cy="398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0D9D9F4-DC9C-4694-8272-4DF07E2769C6}"/>
              </a:ext>
            </a:extLst>
          </p:cNvPr>
          <p:cNvSpPr txBox="1">
            <a:spLocks/>
          </p:cNvSpPr>
          <p:nvPr/>
        </p:nvSpPr>
        <p:spPr>
          <a:xfrm>
            <a:off x="395535" y="1058566"/>
            <a:ext cx="8277947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1970</a:t>
            </a:r>
            <a:r>
              <a:rPr lang="ko-KR" altLang="en-US" sz="1800" dirty="0"/>
              <a:t>년대 이전</a:t>
            </a:r>
            <a:r>
              <a:rPr lang="en-US" altLang="ko-KR" sz="1800" dirty="0"/>
              <a:t>, SW</a:t>
            </a:r>
            <a:r>
              <a:rPr lang="ko-KR" altLang="en-US" sz="1800" dirty="0"/>
              <a:t>가 자유로웠던 시절</a:t>
            </a:r>
            <a:endParaRPr lang="en-US" altLang="ko-KR" sz="1800" dirty="0"/>
          </a:p>
          <a:p>
            <a:r>
              <a:rPr lang="ko-KR" altLang="en-US" sz="1800" dirty="0"/>
              <a:t>하드웨어 벤더는 하드웨어만을 제작</a:t>
            </a:r>
            <a:r>
              <a:rPr lang="en-US" altLang="ko-KR" sz="1800" dirty="0"/>
              <a:t>, </a:t>
            </a:r>
            <a:r>
              <a:rPr lang="ko-KR" altLang="en-US" sz="1800" dirty="0"/>
              <a:t>판매함</a:t>
            </a:r>
            <a:endParaRPr lang="en-US" altLang="ko-KR" sz="1800" dirty="0"/>
          </a:p>
          <a:p>
            <a:r>
              <a:rPr lang="en-US" altLang="ko-KR" sz="1800" dirty="0"/>
              <a:t>SW</a:t>
            </a:r>
            <a:r>
              <a:rPr lang="ko-KR" altLang="en-US" sz="1800" dirty="0"/>
              <a:t>는 공개되어 있음</a:t>
            </a:r>
            <a:r>
              <a:rPr lang="en-US" altLang="ko-KR" sz="1800" dirty="0"/>
              <a:t>: </a:t>
            </a:r>
            <a:r>
              <a:rPr lang="ko-KR" altLang="en-US" sz="1800" dirty="0"/>
              <a:t>누구나 자유롭게 공유</a:t>
            </a:r>
            <a:r>
              <a:rPr lang="en-US" altLang="ko-KR" sz="1800" dirty="0"/>
              <a:t>, </a:t>
            </a:r>
            <a:r>
              <a:rPr lang="ko-KR" altLang="en-US" sz="1800" dirty="0"/>
              <a:t>수정</a:t>
            </a:r>
            <a:r>
              <a:rPr lang="en-US" altLang="ko-KR" sz="1800" dirty="0"/>
              <a:t>, </a:t>
            </a:r>
            <a:r>
              <a:rPr lang="ko-KR" altLang="en-US" sz="1800" dirty="0"/>
              <a:t>배포함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altLang="ko-KR" sz="14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2707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E8327-8648-48ED-A036-E29AF007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Once upon a time…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8BED6E-1A71-4DA1-97B6-A3BCB61E1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FF0000"/>
                </a:solidFill>
              </a:rPr>
              <a:t>“</a:t>
            </a:r>
            <a:r>
              <a:rPr lang="ko-KR" altLang="en-US" sz="2000" dirty="0">
                <a:solidFill>
                  <a:srgbClr val="FF0000"/>
                </a:solidFill>
              </a:rPr>
              <a:t>태초에 진정한 프로그래머들이 있었다</a:t>
            </a:r>
            <a:r>
              <a:rPr lang="en-US" altLang="ko-KR" sz="2000" dirty="0">
                <a:solidFill>
                  <a:srgbClr val="FF0000"/>
                </a:solidFill>
              </a:rPr>
              <a:t>” : Hackers</a:t>
            </a:r>
          </a:p>
          <a:p>
            <a:pPr lvl="1"/>
            <a:r>
              <a:rPr lang="en-US" altLang="ko-KR" sz="1800" dirty="0"/>
              <a:t>By Eric S. Raymond </a:t>
            </a:r>
            <a:r>
              <a:rPr lang="en-US" altLang="ko-KR" sz="1400" dirty="0"/>
              <a:t>(Hacker, Emacs, </a:t>
            </a:r>
            <a:r>
              <a:rPr lang="en-US" altLang="ko-KR" sz="1400" dirty="0" err="1"/>
              <a:t>ncurses</a:t>
            </a:r>
            <a:r>
              <a:rPr lang="en-US" altLang="ko-KR" sz="1400" dirty="0"/>
              <a:t>, “The Cathedral and the Bazaar”)</a:t>
            </a:r>
            <a:endParaRPr lang="en-US" altLang="ko-KR" sz="1800" dirty="0"/>
          </a:p>
          <a:p>
            <a:pPr lvl="1"/>
            <a:r>
              <a:rPr lang="en-US" altLang="ko-KR" sz="1800" dirty="0"/>
              <a:t>1961</a:t>
            </a:r>
            <a:r>
              <a:rPr lang="ko-KR" altLang="en-US" sz="1800" dirty="0"/>
              <a:t>년 </a:t>
            </a:r>
            <a:r>
              <a:rPr lang="en-US" altLang="ko-KR" sz="1800" dirty="0"/>
              <a:t>MIT</a:t>
            </a:r>
            <a:r>
              <a:rPr lang="ko-KR" altLang="en-US" sz="1800" dirty="0"/>
              <a:t>에서 </a:t>
            </a:r>
            <a:r>
              <a:rPr lang="en-US" altLang="ko-KR" sz="1800" dirty="0"/>
              <a:t>PDP-1</a:t>
            </a:r>
            <a:r>
              <a:rPr lang="ko-KR" altLang="en-US" sz="1800" dirty="0"/>
              <a:t>을 구입하고</a:t>
            </a:r>
            <a:r>
              <a:rPr lang="en-US" altLang="ko-KR" sz="1800" dirty="0"/>
              <a:t>, </a:t>
            </a:r>
            <a:r>
              <a:rPr lang="ko-KR" altLang="en-US" sz="1800" dirty="0"/>
              <a:t>당시 </a:t>
            </a:r>
            <a:r>
              <a:rPr lang="en-US" altLang="ko-KR" sz="1800" dirty="0"/>
              <a:t>MIT</a:t>
            </a:r>
            <a:r>
              <a:rPr lang="ko-KR" altLang="en-US" sz="1800" dirty="0"/>
              <a:t>의 학생들이 갖고 놀기 시작</a:t>
            </a:r>
            <a:r>
              <a:rPr lang="en-US" altLang="ko-KR" sz="1800" dirty="0"/>
              <a:t>.</a:t>
            </a:r>
            <a:r>
              <a:rPr lang="ko-KR" altLang="en-US" sz="1800" dirty="0"/>
              <a:t>다양한 프로그래밍 도구를 개발하며 해커의 문화를 만들어 냄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sz="1800" dirty="0"/>
              <a:t>이후 후속인 </a:t>
            </a:r>
            <a:r>
              <a:rPr lang="en-US" altLang="ko-KR" sz="1800" dirty="0"/>
              <a:t>PDP-10 </a:t>
            </a:r>
            <a:r>
              <a:rPr lang="ko-KR" altLang="en-US" sz="1800" dirty="0"/>
              <a:t>으로 </a:t>
            </a:r>
            <a:r>
              <a:rPr lang="ko-KR" altLang="en-US" sz="1800" dirty="0" err="1"/>
              <a:t>옮겨감</a:t>
            </a:r>
            <a:endParaRPr lang="en-US" altLang="ko-KR" sz="1800" dirty="0"/>
          </a:p>
          <a:p>
            <a:pPr lvl="1"/>
            <a:r>
              <a:rPr lang="en-US" altLang="ko-KR" sz="1800" dirty="0"/>
              <a:t>SAIL, CMU, Xerox PARC </a:t>
            </a:r>
            <a:r>
              <a:rPr lang="ko-KR" altLang="en-US" sz="1800" dirty="0"/>
              <a:t>등등 다양한 기관에서 활동하는 해커가 </a:t>
            </a:r>
            <a:r>
              <a:rPr lang="en-US" altLang="ko-KR" sz="1800" dirty="0"/>
              <a:t>DARPA</a:t>
            </a:r>
            <a:r>
              <a:rPr lang="ko-KR" altLang="en-US" sz="1800" dirty="0"/>
              <a:t>의 묵인 하에 </a:t>
            </a:r>
            <a:r>
              <a:rPr lang="en-US" altLang="ko-KR" sz="1800" dirty="0"/>
              <a:t>ARPAnet </a:t>
            </a:r>
            <a:r>
              <a:rPr lang="ko-KR" altLang="en-US" sz="1800" dirty="0"/>
              <a:t>의 </a:t>
            </a:r>
            <a:r>
              <a:rPr lang="ko-KR" altLang="en-US" sz="1800" dirty="0" err="1"/>
              <a:t>메일링</a:t>
            </a:r>
            <a:r>
              <a:rPr lang="ko-KR" altLang="en-US" sz="1800" dirty="0"/>
              <a:t> 리스트 등을 통해 교류</a:t>
            </a:r>
            <a:endParaRPr lang="en-US" altLang="ko-KR" sz="1800" dirty="0"/>
          </a:p>
          <a:p>
            <a:pPr lvl="1"/>
            <a:r>
              <a:rPr lang="ko-KR" altLang="en-US" sz="1800" dirty="0"/>
              <a:t>네트워크를 통해 자유롭게 소스와 의견 교환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ko-KR" altLang="en-US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C673C5-CF5E-47D7-BB72-03D32B88D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0D9D9F4-DC9C-4694-8272-4DF07E2769C6}"/>
              </a:ext>
            </a:extLst>
          </p:cNvPr>
          <p:cNvSpPr txBox="1">
            <a:spLocks/>
          </p:cNvSpPr>
          <p:nvPr/>
        </p:nvSpPr>
        <p:spPr>
          <a:xfrm>
            <a:off x="395536" y="1058566"/>
            <a:ext cx="4380650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3D9350-4EDF-4C2F-B189-F6E6E851DB5E}"/>
              </a:ext>
            </a:extLst>
          </p:cNvPr>
          <p:cNvSpPr/>
          <p:nvPr/>
        </p:nvSpPr>
        <p:spPr>
          <a:xfrm>
            <a:off x="395536" y="6544271"/>
            <a:ext cx="11785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hlinkClick r:id="rId2"/>
              </a:rPr>
              <a:t>https://joone.net</a:t>
            </a:r>
            <a:endParaRPr lang="ko-KR" altLang="en-US" sz="1100" dirty="0"/>
          </a:p>
        </p:txBody>
      </p:sp>
      <p:pic>
        <p:nvPicPr>
          <p:cNvPr id="5124" name="Picture 4" descr="pdp-1 eric raymondì ëí ì´ë¯¸ì§ ê²ìê²°ê³¼">
            <a:extLst>
              <a:ext uri="{FF2B5EF4-FFF2-40B4-BE49-F238E27FC236}">
                <a16:creationId xmlns:a16="http://schemas.microsoft.com/office/drawing/2014/main" id="{8573E7A6-6E41-4AB4-AE8C-1FA1F0868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757" y="4240641"/>
            <a:ext cx="2340004" cy="182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dp-10ì ëí ì´ë¯¸ì§ ê²ìê²°ê³¼">
            <a:extLst>
              <a:ext uri="{FF2B5EF4-FFF2-40B4-BE49-F238E27FC236}">
                <a16:creationId xmlns:a16="http://schemas.microsoft.com/office/drawing/2014/main" id="{C2DC43E7-4076-4208-AC2C-33E4EA691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99" y="4240640"/>
            <a:ext cx="2728010" cy="182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FD494B-BF8D-4FA1-83DC-9A1B84463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24" y="4086825"/>
            <a:ext cx="3590925" cy="23622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F9AD27-98DF-435B-AB89-D650F11D25EA}"/>
              </a:ext>
            </a:extLst>
          </p:cNvPr>
          <p:cNvSpPr/>
          <p:nvPr/>
        </p:nvSpPr>
        <p:spPr>
          <a:xfrm>
            <a:off x="4693694" y="6063447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PDP-1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33578C-504D-43DC-BFF5-2AE4C9779850}"/>
              </a:ext>
            </a:extLst>
          </p:cNvPr>
          <p:cNvSpPr/>
          <p:nvPr/>
        </p:nvSpPr>
        <p:spPr>
          <a:xfrm>
            <a:off x="7325539" y="6061051"/>
            <a:ext cx="869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PDP-10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254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A6DA4-65C7-4A04-9F33-A18814EE9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Once upon a time…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6B0619-6C8F-4A45-8327-85F88EE89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UNIX</a:t>
            </a:r>
            <a:r>
              <a:rPr lang="ko-KR" altLang="en-US" sz="2000" dirty="0"/>
              <a:t>의 등장</a:t>
            </a:r>
            <a:endParaRPr lang="en-US" altLang="ko-KR" sz="2000" dirty="0"/>
          </a:p>
          <a:p>
            <a:pPr lvl="1"/>
            <a:r>
              <a:rPr lang="en-US" altLang="ko-KR" sz="1800" dirty="0"/>
              <a:t>1969</a:t>
            </a:r>
            <a:r>
              <a:rPr lang="ko-KR" altLang="en-US" sz="1800" dirty="0"/>
              <a:t>년</a:t>
            </a:r>
            <a:r>
              <a:rPr lang="en-US" altLang="ko-KR" sz="1800" dirty="0"/>
              <a:t>, AT&amp;T</a:t>
            </a:r>
            <a:r>
              <a:rPr lang="ko-KR" altLang="en-US" sz="1800" dirty="0"/>
              <a:t> </a:t>
            </a:r>
            <a:r>
              <a:rPr lang="en-US" altLang="ko-KR" sz="1800" dirty="0"/>
              <a:t>Bell lab</a:t>
            </a:r>
            <a:r>
              <a:rPr lang="ko-KR" altLang="en-US" sz="1800" dirty="0"/>
              <a:t>의 </a:t>
            </a:r>
            <a:r>
              <a:rPr lang="en-US" altLang="ko-KR" sz="1800" dirty="0"/>
              <a:t>Ken Thomson </a:t>
            </a:r>
            <a:r>
              <a:rPr lang="ko-KR" altLang="en-US" sz="1800" dirty="0"/>
              <a:t>이 시분할 운영체제인 </a:t>
            </a:r>
            <a:r>
              <a:rPr lang="en-US" altLang="ko-KR" sz="1800" dirty="0"/>
              <a:t>Multics </a:t>
            </a:r>
            <a:r>
              <a:rPr lang="ko-KR" altLang="en-US" sz="1800" dirty="0"/>
              <a:t>를 </a:t>
            </a:r>
            <a:br>
              <a:rPr lang="en-US" altLang="ko-KR" sz="1800" dirty="0"/>
            </a:br>
            <a:r>
              <a:rPr lang="ko-KR" altLang="en-US" sz="1800" dirty="0"/>
              <a:t>모방하여 </a:t>
            </a:r>
            <a:r>
              <a:rPr lang="en-US" altLang="ko-KR" sz="1800" dirty="0"/>
              <a:t>Unix</a:t>
            </a:r>
            <a:r>
              <a:rPr lang="ko-KR" altLang="en-US" sz="1800" dirty="0"/>
              <a:t>를 개발하기 시작</a:t>
            </a:r>
            <a:endParaRPr lang="en-US" altLang="ko-KR" sz="1800" dirty="0"/>
          </a:p>
          <a:p>
            <a:pPr lvl="1"/>
            <a:r>
              <a:rPr lang="ko-KR" altLang="en-US" sz="1800" dirty="0"/>
              <a:t>유사한 시기</a:t>
            </a:r>
            <a:r>
              <a:rPr lang="en-US" altLang="ko-KR" sz="1800" dirty="0"/>
              <a:t>, Dennis Ritchie</a:t>
            </a:r>
            <a:r>
              <a:rPr lang="ko-KR" altLang="en-US" sz="1800" dirty="0"/>
              <a:t>가 </a:t>
            </a:r>
            <a:r>
              <a:rPr lang="en-US" altLang="ko-KR" sz="1800" dirty="0"/>
              <a:t>B</a:t>
            </a:r>
            <a:r>
              <a:rPr lang="ko-KR" altLang="en-US" sz="1800" dirty="0"/>
              <a:t>언어를 개선해 </a:t>
            </a:r>
            <a:r>
              <a:rPr lang="en-US" altLang="ko-KR" sz="1800" dirty="0"/>
              <a:t>C</a:t>
            </a:r>
            <a:r>
              <a:rPr lang="ko-KR" altLang="en-US" sz="1800" dirty="0"/>
              <a:t>언어 발명</a:t>
            </a:r>
            <a:endParaRPr lang="en-US" altLang="ko-KR" sz="1800" dirty="0"/>
          </a:p>
          <a:p>
            <a:pPr lvl="1"/>
            <a:r>
              <a:rPr lang="en-US" altLang="ko-KR" sz="1800" dirty="0"/>
              <a:t>Thomson,</a:t>
            </a:r>
            <a:r>
              <a:rPr lang="ko-KR" altLang="en-US" sz="1800" dirty="0"/>
              <a:t> </a:t>
            </a:r>
            <a:r>
              <a:rPr lang="en-US" altLang="ko-KR" sz="1800" dirty="0"/>
              <a:t>Ritchie</a:t>
            </a:r>
            <a:r>
              <a:rPr lang="ko-KR" altLang="en-US" sz="1800" dirty="0"/>
              <a:t>가 함께 </a:t>
            </a:r>
            <a:r>
              <a:rPr lang="en-US" altLang="ko-KR" sz="1800" dirty="0"/>
              <a:t>C</a:t>
            </a:r>
            <a:r>
              <a:rPr lang="ko-KR" altLang="en-US" sz="1800" dirty="0"/>
              <a:t>언어를 </a:t>
            </a:r>
            <a:r>
              <a:rPr lang="en-US" altLang="ko-KR" sz="1800" dirty="0"/>
              <a:t>Unix </a:t>
            </a:r>
            <a:r>
              <a:rPr lang="ko-KR" altLang="en-US" sz="1800" dirty="0"/>
              <a:t>개발에 활용함</a:t>
            </a:r>
            <a:endParaRPr lang="en-US" altLang="ko-KR" sz="1800" dirty="0"/>
          </a:p>
          <a:p>
            <a:pPr lvl="2"/>
            <a:r>
              <a:rPr lang="ko-KR" altLang="en-US" sz="1600" dirty="0"/>
              <a:t>기존 </a:t>
            </a:r>
            <a:r>
              <a:rPr lang="en-US" altLang="ko-KR" sz="1600" dirty="0"/>
              <a:t>OS </a:t>
            </a:r>
            <a:r>
              <a:rPr lang="ko-KR" altLang="en-US" sz="1600" dirty="0"/>
              <a:t>개발용 언어인 어셈블리에서 탈출하여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다양한 </a:t>
            </a:r>
            <a:r>
              <a:rPr lang="ko-KR" altLang="en-US" sz="1600" dirty="0" err="1"/>
              <a:t>머신에</a:t>
            </a:r>
            <a:r>
              <a:rPr lang="ko-KR" altLang="en-US" sz="1600" dirty="0"/>
              <a:t> 포팅 가능한 </a:t>
            </a:r>
            <a:r>
              <a:rPr lang="en-US" altLang="ko-KR" sz="1600" dirty="0"/>
              <a:t>OS</a:t>
            </a:r>
            <a:r>
              <a:rPr lang="ko-KR" altLang="en-US" sz="1600" dirty="0"/>
              <a:t>가 탄생하였음</a:t>
            </a:r>
            <a:endParaRPr lang="en-US" altLang="ko-KR" sz="1600" dirty="0"/>
          </a:p>
          <a:p>
            <a:pPr lvl="2"/>
            <a:r>
              <a:rPr lang="ko-KR" altLang="en-US" sz="1600" dirty="0"/>
              <a:t>개발 철학인 </a:t>
            </a:r>
            <a:r>
              <a:rPr lang="en-US" altLang="ko-KR" sz="1600" dirty="0"/>
              <a:t>KISS </a:t>
            </a:r>
            <a:r>
              <a:rPr lang="ko-KR" altLang="en-US" sz="1600" dirty="0"/>
              <a:t>는 높은 호환성</a:t>
            </a:r>
            <a:r>
              <a:rPr lang="en-US" altLang="ko-KR" sz="1600" dirty="0"/>
              <a:t>, </a:t>
            </a:r>
            <a:r>
              <a:rPr lang="ko-KR" altLang="en-US" sz="1600" dirty="0"/>
              <a:t>이식성을 제공</a:t>
            </a:r>
            <a:endParaRPr lang="en-US" altLang="ko-KR" sz="1600" dirty="0"/>
          </a:p>
          <a:p>
            <a:pPr lvl="2"/>
            <a:r>
              <a:rPr lang="en-US" altLang="ko-KR" sz="1600" dirty="0"/>
              <a:t>PDP-11,</a:t>
            </a:r>
            <a:r>
              <a:rPr lang="ko-KR" altLang="en-US" sz="1600" dirty="0"/>
              <a:t> </a:t>
            </a:r>
            <a:r>
              <a:rPr lang="en-US" altLang="ko-KR" sz="1600" dirty="0"/>
              <a:t>VAX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머신에서</a:t>
            </a:r>
            <a:r>
              <a:rPr lang="ko-KR" altLang="en-US" sz="1600" dirty="0"/>
              <a:t> 주로 활용</a:t>
            </a:r>
            <a:r>
              <a:rPr lang="en-US" altLang="ko-KR" sz="1600" dirty="0"/>
              <a:t>. ARPAnet</a:t>
            </a:r>
            <a:r>
              <a:rPr lang="ko-KR" altLang="en-US" sz="1600" dirty="0"/>
              <a:t>에 유닉스 커뮤니티가 생겨남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0D6828-A2BF-4244-8870-449F5847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074" name="Picture 2" descr="keep it simple stupidì ëí ì´ë¯¸ì§ ê²ìê²°ê³¼">
            <a:extLst>
              <a:ext uri="{FF2B5EF4-FFF2-40B4-BE49-F238E27FC236}">
                <a16:creationId xmlns:a16="http://schemas.microsoft.com/office/drawing/2014/main" id="{936F4BA0-EEA7-46F4-A85C-0FB6F8B06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461" y="1973431"/>
            <a:ext cx="2089619" cy="20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ê´ë ¨ ì´ë¯¸ì§">
            <a:extLst>
              <a:ext uri="{FF2B5EF4-FFF2-40B4-BE49-F238E27FC236}">
                <a16:creationId xmlns:a16="http://schemas.microsoft.com/office/drawing/2014/main" id="{361C689A-6F15-45C9-905F-F6EF4C2D7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151" y="4509856"/>
            <a:ext cx="1935706" cy="218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E909C3C3-0906-4FF8-BA08-151BE5628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46" y="4509855"/>
            <a:ext cx="2081454" cy="218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28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A6DA4-65C7-4A04-9F33-A18814EE9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Once upon a time…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6B0619-6C8F-4A45-8327-85F88EE89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200" dirty="0"/>
              <a:t>기존 </a:t>
            </a:r>
            <a:r>
              <a:rPr lang="ko-KR" altLang="en-US" sz="2200" dirty="0" err="1"/>
              <a:t>해커들과의</a:t>
            </a:r>
            <a:r>
              <a:rPr lang="ko-KR" altLang="en-US" sz="2200" dirty="0"/>
              <a:t> 대립</a:t>
            </a:r>
            <a:endParaRPr lang="en-US" altLang="ko-KR" sz="2200" dirty="0"/>
          </a:p>
          <a:p>
            <a:pPr lvl="1"/>
            <a:r>
              <a:rPr lang="en-US" altLang="ko-KR" sz="1800" dirty="0"/>
              <a:t>LISP,</a:t>
            </a:r>
            <a:r>
              <a:rPr lang="ko-KR" altLang="en-US" sz="1800" dirty="0"/>
              <a:t> </a:t>
            </a:r>
            <a:r>
              <a:rPr lang="en-US" altLang="ko-KR" sz="1800" dirty="0"/>
              <a:t>ITS</a:t>
            </a:r>
            <a:r>
              <a:rPr lang="ko-KR" altLang="en-US" sz="1800" dirty="0"/>
              <a:t> 의 화려하고 아름다운 복잡성을 사랑하던 해커들</a:t>
            </a:r>
            <a:endParaRPr lang="en-US" altLang="ko-KR" dirty="0"/>
          </a:p>
          <a:p>
            <a:pPr lvl="2"/>
            <a:r>
              <a:rPr lang="en-US" altLang="ko-KR" sz="1600" dirty="0"/>
              <a:t>ITS: </a:t>
            </a:r>
            <a:r>
              <a:rPr lang="ko-KR" altLang="en-US" sz="1600" dirty="0" err="1"/>
              <a:t>비호환</a:t>
            </a:r>
            <a:r>
              <a:rPr lang="ko-KR" altLang="en-US" sz="1600" dirty="0"/>
              <a:t> 시분할 시스템 </a:t>
            </a:r>
            <a:r>
              <a:rPr lang="en-US" altLang="ko-KR" sz="1600" dirty="0"/>
              <a:t>(Incompatible Time Sharing), MIT</a:t>
            </a:r>
            <a:r>
              <a:rPr lang="ko-KR" altLang="en-US" sz="1600" dirty="0"/>
              <a:t> 해커들이 만든 </a:t>
            </a:r>
            <a:r>
              <a:rPr lang="en-US" altLang="ko-KR" sz="1600" dirty="0"/>
              <a:t>OS</a:t>
            </a:r>
          </a:p>
          <a:p>
            <a:pPr lvl="1"/>
            <a:r>
              <a:rPr lang="en-US" altLang="ko-KR" sz="1800" dirty="0"/>
              <a:t>“</a:t>
            </a:r>
            <a:r>
              <a:rPr lang="ko-KR" altLang="en-US" sz="1800" dirty="0" err="1"/>
              <a:t>돌칼을</a:t>
            </a:r>
            <a:r>
              <a:rPr lang="ko-KR" altLang="en-US" sz="1800" dirty="0"/>
              <a:t> 들고 곰 가죽을 쓴 원시인들</a:t>
            </a:r>
            <a:r>
              <a:rPr lang="en-US" altLang="ko-KR" sz="1800" dirty="0"/>
              <a:t>!”</a:t>
            </a:r>
          </a:p>
          <a:p>
            <a:pPr lvl="2"/>
            <a:r>
              <a:rPr lang="en-US" altLang="ko-KR" sz="1600" dirty="0"/>
              <a:t>UNIX</a:t>
            </a:r>
            <a:r>
              <a:rPr lang="ko-KR" altLang="en-US" sz="1600" dirty="0"/>
              <a:t>는 너무나 원초적이고 </a:t>
            </a:r>
            <a:r>
              <a:rPr lang="ko-KR" altLang="en-US" sz="1600" dirty="0" err="1"/>
              <a:t>단순해보였음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r>
              <a:rPr lang="ko-KR" altLang="en-US" sz="2200" dirty="0"/>
              <a:t>개인용 컴퓨터의 등장</a:t>
            </a:r>
            <a:endParaRPr lang="en-US" altLang="ko-KR" sz="2200" dirty="0"/>
          </a:p>
          <a:p>
            <a:pPr lvl="1"/>
            <a:r>
              <a:rPr lang="en-US" altLang="ko-KR" sz="1800" dirty="0"/>
              <a:t>1975</a:t>
            </a:r>
            <a:r>
              <a:rPr lang="ko-KR" altLang="en-US" sz="1800" dirty="0"/>
              <a:t>년 마이크로소프트</a:t>
            </a:r>
            <a:r>
              <a:rPr lang="en-US" altLang="ko-KR" sz="1800" dirty="0"/>
              <a:t>, 1977</a:t>
            </a:r>
            <a:r>
              <a:rPr lang="ko-KR" altLang="en-US" sz="1800" dirty="0"/>
              <a:t>년 애플 창업</a:t>
            </a:r>
            <a:endParaRPr lang="en-US" altLang="ko-KR" sz="1800" dirty="0"/>
          </a:p>
          <a:p>
            <a:pPr lvl="1"/>
            <a:r>
              <a:rPr lang="en-US" altLang="ko-KR" sz="1800" dirty="0"/>
              <a:t>BASIC </a:t>
            </a:r>
            <a:r>
              <a:rPr lang="ko-KR" altLang="en-US" sz="1800" dirty="0"/>
              <a:t>언어 사용</a:t>
            </a:r>
            <a:endParaRPr lang="en-US" altLang="ko-KR" sz="1800" dirty="0"/>
          </a:p>
          <a:p>
            <a:pPr lvl="1"/>
            <a:r>
              <a:rPr lang="en-US" altLang="ko-KR" sz="1800" dirty="0"/>
              <a:t>PDP-10 </a:t>
            </a:r>
            <a:r>
              <a:rPr lang="ko-KR" altLang="en-US" sz="1800" dirty="0"/>
              <a:t>진영과 유닉스 진영 모두에게 </a:t>
            </a:r>
            <a:r>
              <a:rPr lang="ko-KR" altLang="en-US" sz="1800" strike="sngStrike" dirty="0"/>
              <a:t>무시당함</a:t>
            </a:r>
            <a:r>
              <a:rPr lang="ko-KR" altLang="en-US" sz="1800" dirty="0"/>
              <a:t> 관심을 끌지 못함</a:t>
            </a:r>
            <a:endParaRPr lang="en-US" altLang="ko-KR" sz="18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0D6828-A2BF-4244-8870-449F5847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146" name="Picture 2" descr="micro soft ì°½ìì ëí ì´ë¯¸ì§ ê²ìê²°ê³¼">
            <a:extLst>
              <a:ext uri="{FF2B5EF4-FFF2-40B4-BE49-F238E27FC236}">
                <a16:creationId xmlns:a16="http://schemas.microsoft.com/office/drawing/2014/main" id="{AEF89925-4172-4F39-8D56-5F0E0DDA1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84" y="5090218"/>
            <a:ext cx="2894120" cy="14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ì íì ëí ì´ë¯¸ì§ ê²ìê²°ê³¼">
            <a:extLst>
              <a:ext uri="{FF2B5EF4-FFF2-40B4-BE49-F238E27FC236}">
                <a16:creationId xmlns:a16="http://schemas.microsoft.com/office/drawing/2014/main" id="{03801FCC-7A92-4352-8967-7B58B01E3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47" y="4985911"/>
            <a:ext cx="1416247" cy="148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E1D1FF-1C9F-4A24-9457-B47937802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345" y="2865129"/>
            <a:ext cx="2714609" cy="181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7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985FB-D239-44CF-8FCD-D5A7DFDD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Prologue to the War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CF3AEA-FEBE-45CF-A6BD-23A26A4E2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5" y="1058566"/>
            <a:ext cx="8748465" cy="5269953"/>
          </a:xfrm>
        </p:spPr>
        <p:txBody>
          <a:bodyPr/>
          <a:lstStyle/>
          <a:p>
            <a:r>
              <a:rPr lang="en-US" altLang="ko-KR" sz="2000" dirty="0"/>
              <a:t>1980</a:t>
            </a:r>
            <a:r>
              <a:rPr lang="ko-KR" altLang="en-US" sz="2000" dirty="0"/>
              <a:t>년대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상업용</a:t>
            </a:r>
            <a:r>
              <a:rPr lang="ko-KR" altLang="en-US" sz="2000" dirty="0"/>
              <a:t> 컴퓨터의 시장 확대와 개인용 컴퓨터의 확산</a:t>
            </a:r>
            <a:endParaRPr lang="en-US" altLang="ko-KR" sz="2000" dirty="0"/>
          </a:p>
          <a:p>
            <a:pPr lvl="1"/>
            <a:r>
              <a:rPr lang="ko-KR" altLang="en-US" sz="1600" dirty="0"/>
              <a:t>주로 </a:t>
            </a:r>
            <a:r>
              <a:rPr lang="en-US" altLang="ko-KR" sz="1600" dirty="0">
                <a:solidFill>
                  <a:srgbClr val="FF0000"/>
                </a:solidFill>
              </a:rPr>
              <a:t>“</a:t>
            </a:r>
            <a:r>
              <a:rPr lang="ko-KR" altLang="en-US" sz="1600" dirty="0">
                <a:solidFill>
                  <a:srgbClr val="FF0000"/>
                </a:solidFill>
              </a:rPr>
              <a:t>과학</a:t>
            </a:r>
            <a:r>
              <a:rPr lang="en-US" altLang="ko-KR" sz="1600" dirty="0">
                <a:solidFill>
                  <a:srgbClr val="FF0000"/>
                </a:solidFill>
              </a:rPr>
              <a:t>”</a:t>
            </a:r>
            <a:r>
              <a:rPr lang="ko-KR" altLang="en-US" sz="1600" dirty="0"/>
              <a:t>에 집중하였던 컴퓨터 연구소들이 </a:t>
            </a:r>
            <a:r>
              <a:rPr lang="en-US" altLang="ko-KR" sz="1600" dirty="0">
                <a:solidFill>
                  <a:srgbClr val="FF0000"/>
                </a:solidFill>
              </a:rPr>
              <a:t>“</a:t>
            </a:r>
            <a:r>
              <a:rPr lang="ko-KR" altLang="en-US" sz="1600" dirty="0">
                <a:solidFill>
                  <a:srgbClr val="FF0000"/>
                </a:solidFill>
              </a:rPr>
              <a:t>산업화</a:t>
            </a:r>
            <a:r>
              <a:rPr lang="en-US" altLang="ko-KR" sz="1600" dirty="0">
                <a:solidFill>
                  <a:srgbClr val="FF0000"/>
                </a:solidFill>
              </a:rPr>
              <a:t>”</a:t>
            </a:r>
            <a:r>
              <a:rPr lang="ko-KR" altLang="en-US" sz="1600" dirty="0"/>
              <a:t>에 눈을 돌리기 시작</a:t>
            </a:r>
            <a:endParaRPr lang="en-US" altLang="ko-KR" sz="1600" dirty="0"/>
          </a:p>
          <a:p>
            <a:pPr lvl="1"/>
            <a:r>
              <a:rPr lang="ko-KR" altLang="en-US" sz="1600" dirty="0"/>
              <a:t>그 이전 </a:t>
            </a:r>
            <a:r>
              <a:rPr lang="en-US" altLang="ko-KR" sz="1600" dirty="0"/>
              <a:t>1976</a:t>
            </a:r>
            <a:r>
              <a:rPr lang="ko-KR" altLang="en-US" sz="1600" dirty="0"/>
              <a:t>년에는 빌 게이츠의 편지로 인해 </a:t>
            </a:r>
            <a:r>
              <a:rPr lang="en-US" altLang="ko-KR" sz="1600" dirty="0"/>
              <a:t>SW</a:t>
            </a:r>
            <a:r>
              <a:rPr lang="ko-KR" altLang="en-US" sz="1600" dirty="0"/>
              <a:t>의 지적 재산권 문제에 대한 경종이 울림</a:t>
            </a:r>
            <a:endParaRPr lang="en-US" altLang="ko-KR" sz="1600" dirty="0"/>
          </a:p>
          <a:p>
            <a:r>
              <a:rPr lang="ko-KR" altLang="en-US" sz="2000" dirty="0"/>
              <a:t>해커들의 유닉스로의 </a:t>
            </a:r>
            <a:r>
              <a:rPr lang="ko-KR" altLang="en-US" sz="2000" strike="sngStrike" dirty="0"/>
              <a:t>강제</a:t>
            </a:r>
            <a:r>
              <a:rPr lang="ko-KR" altLang="en-US" sz="2000" dirty="0"/>
              <a:t> 이주</a:t>
            </a:r>
            <a:endParaRPr lang="en-US" altLang="ko-KR" sz="2000" dirty="0"/>
          </a:p>
          <a:p>
            <a:pPr lvl="1"/>
            <a:r>
              <a:rPr lang="en-US" altLang="ko-KR" sz="1600" dirty="0"/>
              <a:t>1983</a:t>
            </a:r>
            <a:r>
              <a:rPr lang="ko-KR" altLang="en-US" sz="1600" dirty="0"/>
              <a:t>년</a:t>
            </a:r>
            <a:r>
              <a:rPr lang="en-US" altLang="ko-KR" sz="1600" dirty="0"/>
              <a:t>, DEX</a:t>
            </a:r>
            <a:r>
              <a:rPr lang="ko-KR" altLang="en-US" sz="1600" dirty="0"/>
              <a:t>가 </a:t>
            </a:r>
            <a:r>
              <a:rPr lang="en-US" altLang="ko-KR" sz="1600" dirty="0"/>
              <a:t>PDP-10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후속작을</a:t>
            </a:r>
            <a:r>
              <a:rPr lang="ko-KR" altLang="en-US" sz="1600" dirty="0"/>
              <a:t> 취소하고</a:t>
            </a:r>
            <a:r>
              <a:rPr lang="en-US" altLang="ko-KR" sz="1600" dirty="0"/>
              <a:t>, PDP-11</a:t>
            </a:r>
            <a:r>
              <a:rPr lang="ko-KR" altLang="en-US" sz="1600" dirty="0"/>
              <a:t>과 </a:t>
            </a:r>
            <a:r>
              <a:rPr lang="en-US" altLang="ko-KR" sz="1600" dirty="0"/>
              <a:t>VAX </a:t>
            </a:r>
            <a:r>
              <a:rPr lang="ko-KR" altLang="en-US" sz="1600" dirty="0"/>
              <a:t>라인에 집중</a:t>
            </a:r>
            <a:endParaRPr lang="en-US" altLang="ko-KR" sz="1600" dirty="0"/>
          </a:p>
          <a:p>
            <a:pPr lvl="2"/>
            <a:r>
              <a:rPr lang="en-US" altLang="ko-KR" sz="1400" dirty="0"/>
              <a:t>PDP-10</a:t>
            </a:r>
            <a:r>
              <a:rPr lang="ko-KR" altLang="en-US" sz="1400" dirty="0"/>
              <a:t>의 </a:t>
            </a:r>
            <a:r>
              <a:rPr lang="en-US" altLang="ko-KR" sz="1400" dirty="0"/>
              <a:t>ITS</a:t>
            </a:r>
            <a:r>
              <a:rPr lang="ko-KR" altLang="en-US" sz="1400" dirty="0"/>
              <a:t>는</a:t>
            </a:r>
            <a:r>
              <a:rPr lang="en-US" altLang="ko-KR" sz="1400" dirty="0"/>
              <a:t> </a:t>
            </a:r>
            <a:r>
              <a:rPr lang="ko-KR" altLang="en-US" sz="1400" dirty="0"/>
              <a:t>이식성이 낮아</a:t>
            </a:r>
            <a:r>
              <a:rPr lang="en-US" altLang="ko-KR" sz="1400" dirty="0"/>
              <a:t>, </a:t>
            </a:r>
            <a:r>
              <a:rPr lang="ko-KR" altLang="en-US" sz="1400" dirty="0"/>
              <a:t>새로운 </a:t>
            </a:r>
            <a:r>
              <a:rPr lang="ko-KR" altLang="en-US" sz="1400" dirty="0" err="1"/>
              <a:t>머신에</a:t>
            </a:r>
            <a:r>
              <a:rPr lang="ko-KR" altLang="en-US" sz="1400" dirty="0"/>
              <a:t> 이식하는 비용이 너무 높았고</a:t>
            </a:r>
            <a:r>
              <a:rPr lang="en-US" altLang="ko-KR" sz="1400" dirty="0"/>
              <a:t>, VAX</a:t>
            </a:r>
            <a:r>
              <a:rPr lang="ko-KR" altLang="en-US" sz="1400" dirty="0"/>
              <a:t>는 </a:t>
            </a:r>
            <a:r>
              <a:rPr lang="en-US" altLang="ko-KR" sz="1400" dirty="0"/>
              <a:t>UNIX</a:t>
            </a:r>
            <a:r>
              <a:rPr lang="ko-KR" altLang="en-US" sz="1400" dirty="0"/>
              <a:t>가 존재</a:t>
            </a:r>
            <a:endParaRPr lang="en-US" altLang="ko-KR" sz="1400" dirty="0"/>
          </a:p>
          <a:p>
            <a:r>
              <a:rPr lang="ko-KR" altLang="en-US" sz="2000" dirty="0"/>
              <a:t>상용 유닉스 시대의 도래</a:t>
            </a:r>
            <a:endParaRPr lang="en-US" altLang="ko-KR" sz="2000" dirty="0"/>
          </a:p>
          <a:p>
            <a:pPr lvl="1"/>
            <a:r>
              <a:rPr lang="en-US" altLang="ko-KR" sz="1600" dirty="0"/>
              <a:t>1984</a:t>
            </a:r>
            <a:r>
              <a:rPr lang="ko-KR" altLang="en-US" sz="1600" dirty="0"/>
              <a:t>년</a:t>
            </a:r>
            <a:r>
              <a:rPr lang="en-US" altLang="ko-KR" sz="1600" dirty="0"/>
              <a:t>, AT&amp;T</a:t>
            </a:r>
            <a:r>
              <a:rPr lang="ko-KR" altLang="en-US" sz="1600" dirty="0"/>
              <a:t>가 해체되고</a:t>
            </a:r>
            <a:r>
              <a:rPr lang="en-US" altLang="ko-KR" sz="1600" dirty="0"/>
              <a:t>, </a:t>
            </a:r>
            <a:r>
              <a:rPr lang="ko-KR" altLang="en-US" sz="1600" dirty="0"/>
              <a:t>라이선스가 이전된 유닉스는 상업 제품화 됨</a:t>
            </a:r>
            <a:endParaRPr lang="en-US" altLang="ko-KR" sz="1600" dirty="0"/>
          </a:p>
          <a:p>
            <a:pPr lvl="1"/>
            <a:r>
              <a:rPr lang="ko-KR" altLang="en-US" sz="1600" dirty="0"/>
              <a:t>썬 </a:t>
            </a:r>
            <a:r>
              <a:rPr lang="ko-KR" altLang="en-US" sz="1600" dirty="0" err="1"/>
              <a:t>마이크로시스템</a:t>
            </a:r>
            <a:r>
              <a:rPr lang="ko-KR" altLang="en-US" sz="1600" dirty="0"/>
              <a:t> 등의 워크스테이션 업체들이 제품에 유닉스를 탑재하고 함께 판매함</a:t>
            </a:r>
            <a:endParaRPr lang="en-US" altLang="ko-KR" sz="1600" dirty="0"/>
          </a:p>
          <a:p>
            <a:pPr lvl="1"/>
            <a:r>
              <a:rPr lang="ko-KR" altLang="en-US" sz="1600" dirty="0"/>
              <a:t>상용 </a:t>
            </a:r>
            <a:r>
              <a:rPr lang="en-US" altLang="ko-KR" sz="1600" dirty="0"/>
              <a:t>SW</a:t>
            </a:r>
            <a:r>
              <a:rPr lang="ko-KR" altLang="en-US" sz="1600" dirty="0"/>
              <a:t>에 대한 제약은 대단히 강력했음</a:t>
            </a:r>
            <a:endParaRPr lang="en-US" altLang="ko-KR" sz="1600" dirty="0"/>
          </a:p>
          <a:p>
            <a:pPr lvl="2"/>
            <a:r>
              <a:rPr lang="ko-KR" altLang="en-US" sz="1400" dirty="0"/>
              <a:t>소스코드 비공개는 물론이고</a:t>
            </a:r>
            <a:r>
              <a:rPr lang="en-US" altLang="ko-KR" sz="1400" dirty="0"/>
              <a:t>, </a:t>
            </a:r>
            <a:r>
              <a:rPr lang="ko-KR" altLang="en-US" sz="1400" dirty="0"/>
              <a:t>동작을 분석하는 리버스 엔지니어링</a:t>
            </a:r>
            <a:r>
              <a:rPr lang="en-US" altLang="ko-KR" sz="1400" dirty="0"/>
              <a:t> (reverse</a:t>
            </a:r>
            <a:r>
              <a:rPr lang="ko-KR" altLang="en-US" sz="1400" dirty="0"/>
              <a:t> </a:t>
            </a:r>
            <a:r>
              <a:rPr lang="en-US" altLang="ko-KR" sz="1400" dirty="0"/>
              <a:t>engineering)</a:t>
            </a:r>
            <a:r>
              <a:rPr lang="ko-KR" altLang="en-US" sz="1400" dirty="0"/>
              <a:t>도 금지</a:t>
            </a:r>
            <a:endParaRPr lang="en-US" altLang="ko-KR" sz="1400" dirty="0"/>
          </a:p>
          <a:p>
            <a:r>
              <a:rPr lang="ko-KR" altLang="en-US" sz="2000" dirty="0"/>
              <a:t>스스로 </a:t>
            </a:r>
            <a:r>
              <a:rPr lang="en-US" altLang="ko-KR" sz="2000" dirty="0"/>
              <a:t>“</a:t>
            </a:r>
            <a:r>
              <a:rPr lang="ko-KR" altLang="en-US" sz="2000" dirty="0"/>
              <a:t>과학자</a:t>
            </a:r>
            <a:r>
              <a:rPr lang="en-US" altLang="ko-KR" sz="2000" dirty="0"/>
              <a:t>”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정체성을 가진 해커들은 이같은 흐름에 반대 </a:t>
            </a:r>
            <a:endParaRPr lang="en-US" altLang="ko-KR" sz="2000" dirty="0"/>
          </a:p>
          <a:p>
            <a:pPr lvl="1"/>
            <a:r>
              <a:rPr lang="ko-KR" altLang="en-US" sz="1800" dirty="0"/>
              <a:t>폐쇄성은 과학의 발전을 막거나</a:t>
            </a:r>
            <a:r>
              <a:rPr lang="en-US" altLang="ko-KR" sz="1800" dirty="0"/>
              <a:t>, </a:t>
            </a:r>
            <a:r>
              <a:rPr lang="ko-KR" altLang="en-US" sz="1800" dirty="0"/>
              <a:t>속도를 더디게 할 것</a:t>
            </a:r>
            <a:endParaRPr lang="en-US" altLang="ko-KR" sz="1800" dirty="0"/>
          </a:p>
          <a:p>
            <a:pPr lvl="1"/>
            <a:r>
              <a:rPr lang="en-US" altLang="ko-KR" sz="1800" dirty="0"/>
              <a:t>e.g. </a:t>
            </a:r>
            <a:r>
              <a:rPr lang="en-US" altLang="ko-KR" sz="1800" dirty="0">
                <a:solidFill>
                  <a:srgbClr val="FF0000"/>
                </a:solidFill>
              </a:rPr>
              <a:t>Richard Stallman</a:t>
            </a:r>
            <a:endParaRPr lang="en-US" altLang="ko-KR" sz="1800" dirty="0"/>
          </a:p>
          <a:p>
            <a:endParaRPr lang="en-US" altLang="ko-KR" sz="2000" dirty="0"/>
          </a:p>
          <a:p>
            <a:pPr lvl="2"/>
            <a:endParaRPr lang="en-US" altLang="ko-KR" sz="1600" dirty="0"/>
          </a:p>
          <a:p>
            <a:endParaRPr lang="ko-KR" altLang="en-US" sz="2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06734B-44F3-4817-96A6-81EC4A53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220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3117C-D802-4CC5-B972-687D6909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빌 게이츠의 편지</a:t>
            </a:r>
            <a:r>
              <a:rPr lang="en-US" altLang="ko-KR" sz="2800" dirty="0"/>
              <a:t>: SW </a:t>
            </a:r>
            <a:r>
              <a:rPr lang="ko-KR" altLang="en-US" sz="2800" dirty="0"/>
              <a:t>지적 재산권에 경종을 울리다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pic>
        <p:nvPicPr>
          <p:cNvPr id="12" name="내용 개체 틀 11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7677A3E9-15ED-4568-9C6C-5EE440C49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17" y="1180113"/>
            <a:ext cx="4073283" cy="526891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B8750-7047-4732-9BAC-D640B6B6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B778BB9-2559-44C1-A473-BFF471FB1810}"/>
              </a:ext>
            </a:extLst>
          </p:cNvPr>
          <p:cNvSpPr txBox="1">
            <a:spLocks/>
          </p:cNvSpPr>
          <p:nvPr/>
        </p:nvSpPr>
        <p:spPr>
          <a:xfrm>
            <a:off x="4675180" y="1058566"/>
            <a:ext cx="4073284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왜 계속해서 좋은 </a:t>
            </a:r>
            <a:r>
              <a:rPr lang="en-US" altLang="ko-KR" sz="1800" dirty="0"/>
              <a:t>SW</a:t>
            </a:r>
            <a:r>
              <a:rPr lang="ko-KR" altLang="en-US" sz="1800" dirty="0"/>
              <a:t>가 등장하지 않을까요</a:t>
            </a:r>
            <a:r>
              <a:rPr lang="en-US" altLang="ko-KR" sz="1800" dirty="0"/>
              <a:t>?</a:t>
            </a:r>
          </a:p>
          <a:p>
            <a:r>
              <a:rPr lang="ko-KR" altLang="en-US" sz="1800" dirty="0"/>
              <a:t>그걸 만들 사람이 없어서 입니다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저희는 </a:t>
            </a:r>
            <a:r>
              <a:rPr lang="ko-KR" altLang="en-US" sz="1800" dirty="0" err="1"/>
              <a:t>알테어</a:t>
            </a:r>
            <a:r>
              <a:rPr lang="ko-KR" altLang="en-US" sz="1800" dirty="0"/>
              <a:t> 베이직을 개발하는데 </a:t>
            </a:r>
            <a:r>
              <a:rPr lang="en-US" altLang="ko-KR" sz="1800" dirty="0"/>
              <a:t>4</a:t>
            </a:r>
            <a:r>
              <a:rPr lang="ko-KR" altLang="en-US" sz="1800" dirty="0"/>
              <a:t>만 달러를 </a:t>
            </a:r>
            <a:r>
              <a:rPr lang="ko-KR" altLang="en-US" sz="1800" dirty="0" err="1"/>
              <a:t>썼어요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다들 좋아해요</a:t>
            </a:r>
            <a:r>
              <a:rPr lang="en-US" altLang="ko-KR" sz="1800" dirty="0"/>
              <a:t>. </a:t>
            </a:r>
            <a:r>
              <a:rPr lang="ko-KR" altLang="en-US" sz="1800" dirty="0"/>
              <a:t>그런데 사용자의 </a:t>
            </a:r>
            <a:r>
              <a:rPr lang="en-US" altLang="ko-KR" sz="1800" dirty="0"/>
              <a:t>90%</a:t>
            </a:r>
            <a:r>
              <a:rPr lang="ko-KR" altLang="en-US" sz="1800" dirty="0"/>
              <a:t>는 돈을 안 내고 써요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>
                <a:solidFill>
                  <a:srgbClr val="FF0000"/>
                </a:solidFill>
              </a:rPr>
              <a:t>이건 </a:t>
            </a:r>
            <a:r>
              <a:rPr lang="en-US" altLang="ko-KR" sz="1800" dirty="0">
                <a:solidFill>
                  <a:srgbClr val="FF0000"/>
                </a:solidFill>
              </a:rPr>
              <a:t>SW</a:t>
            </a:r>
            <a:r>
              <a:rPr lang="ko-KR" altLang="en-US" sz="1800" dirty="0">
                <a:solidFill>
                  <a:srgbClr val="FF0000"/>
                </a:solidFill>
              </a:rPr>
              <a:t>를 훔친 겁니다</a:t>
            </a:r>
            <a:r>
              <a:rPr lang="en-US" altLang="ko-KR" sz="1800" dirty="0">
                <a:solidFill>
                  <a:srgbClr val="FF0000"/>
                </a:solidFill>
              </a:rPr>
              <a:t>.</a:t>
            </a:r>
            <a:r>
              <a:rPr lang="ko-KR" altLang="en-US" sz="1800" dirty="0">
                <a:solidFill>
                  <a:srgbClr val="FF0000"/>
                </a:solidFill>
              </a:rPr>
              <a:t> 왜 </a:t>
            </a:r>
            <a:r>
              <a:rPr lang="en-US" altLang="ko-KR" sz="1800" dirty="0">
                <a:solidFill>
                  <a:srgbClr val="FF0000"/>
                </a:solidFill>
              </a:rPr>
              <a:t>HW</a:t>
            </a:r>
            <a:r>
              <a:rPr lang="ko-KR" altLang="en-US" sz="1800" dirty="0">
                <a:solidFill>
                  <a:srgbClr val="FF0000"/>
                </a:solidFill>
              </a:rPr>
              <a:t>는 돈을 내고 쓰면서 </a:t>
            </a:r>
            <a:r>
              <a:rPr lang="en-US" altLang="ko-KR" sz="1800" dirty="0">
                <a:solidFill>
                  <a:srgbClr val="FF0000"/>
                </a:solidFill>
              </a:rPr>
              <a:t>SW</a:t>
            </a:r>
            <a:r>
              <a:rPr lang="ko-KR" altLang="en-US" sz="1800" dirty="0">
                <a:solidFill>
                  <a:srgbClr val="FF0000"/>
                </a:solidFill>
              </a:rPr>
              <a:t>는 돈을 안 내요</a:t>
            </a:r>
            <a:r>
              <a:rPr lang="en-US" altLang="ko-KR" sz="1800" dirty="0">
                <a:solidFill>
                  <a:srgbClr val="FF0000"/>
                </a:solidFill>
              </a:rPr>
              <a:t>?</a:t>
            </a:r>
          </a:p>
          <a:p>
            <a:r>
              <a:rPr lang="ko-KR" altLang="en-US" sz="1800" dirty="0">
                <a:solidFill>
                  <a:srgbClr val="FF0000"/>
                </a:solidFill>
              </a:rPr>
              <a:t>정당한 대가를 지불하지 않는 </a:t>
            </a:r>
            <a:br>
              <a:rPr lang="en-US" altLang="ko-KR" sz="1800" dirty="0">
                <a:solidFill>
                  <a:srgbClr val="FF0000"/>
                </a:solidFill>
              </a:rPr>
            </a:br>
            <a:r>
              <a:rPr lang="ko-KR" altLang="en-US" sz="1800" dirty="0">
                <a:solidFill>
                  <a:srgbClr val="FF0000"/>
                </a:solidFill>
              </a:rPr>
              <a:t>무단복제는 </a:t>
            </a:r>
            <a:r>
              <a:rPr lang="en-US" altLang="ko-KR" sz="1800" dirty="0">
                <a:solidFill>
                  <a:srgbClr val="FF0000"/>
                </a:solidFill>
              </a:rPr>
              <a:t>SW </a:t>
            </a:r>
            <a:r>
              <a:rPr lang="ko-KR" altLang="en-US" sz="1800" dirty="0">
                <a:solidFill>
                  <a:srgbClr val="FF0000"/>
                </a:solidFill>
              </a:rPr>
              <a:t>산업을 망칩니다</a:t>
            </a:r>
            <a:r>
              <a:rPr lang="en-US" altLang="ko-KR" sz="1800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800" dirty="0"/>
              <a:t>누가 아무 보답없이 전문적인 일을 계속 할 수 있겠습니까</a:t>
            </a:r>
            <a:r>
              <a:rPr lang="en-US" altLang="ko-KR" sz="1800" dirty="0"/>
              <a:t>?</a:t>
            </a:r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89870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BA9DD-D54F-4234-9AA0-7CD92AF6E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Prologue to the War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66936B-180E-4B5D-96BF-7BCAA5F6E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4098" name="Picture 2" descr="ê´ë ¨ ì´ë¯¸ì§">
            <a:extLst>
              <a:ext uri="{FF2B5EF4-FFF2-40B4-BE49-F238E27FC236}">
                <a16:creationId xmlns:a16="http://schemas.microsoft.com/office/drawing/2014/main" id="{E4923124-F3C8-44A7-910D-FA11AA95F9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0" y="1058863"/>
            <a:ext cx="7637240" cy="526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5FEB3EF-AC14-4836-B204-357B38F7398F}"/>
              </a:ext>
            </a:extLst>
          </p:cNvPr>
          <p:cNvSpPr/>
          <p:nvPr/>
        </p:nvSpPr>
        <p:spPr>
          <a:xfrm>
            <a:off x="753380" y="6019068"/>
            <a:ext cx="67958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폭발하는 </a:t>
            </a:r>
            <a:r>
              <a:rPr lang="en-US" altLang="ko-KR" sz="1600" dirty="0">
                <a:solidFill>
                  <a:schemeClr val="bg1"/>
                </a:solidFill>
              </a:rPr>
              <a:t>AT&amp;T </a:t>
            </a:r>
            <a:r>
              <a:rPr lang="ko-KR" altLang="en-US" sz="1600" dirty="0">
                <a:solidFill>
                  <a:schemeClr val="bg1"/>
                </a:solidFill>
              </a:rPr>
              <a:t>에서 빠져나오는 </a:t>
            </a:r>
            <a:r>
              <a:rPr lang="en-US" altLang="ko-KR" sz="1600" dirty="0">
                <a:solidFill>
                  <a:schemeClr val="bg1"/>
                </a:solidFill>
              </a:rPr>
              <a:t>X</a:t>
            </a:r>
            <a:r>
              <a:rPr lang="ko-KR" altLang="en-US" sz="1600" dirty="0">
                <a:solidFill>
                  <a:schemeClr val="bg1"/>
                </a:solidFill>
              </a:rPr>
              <a:t>윙 </a:t>
            </a:r>
            <a:r>
              <a:rPr lang="en-US" altLang="ko-KR" sz="1600" dirty="0">
                <a:solidFill>
                  <a:schemeClr val="bg1"/>
                </a:solidFill>
              </a:rPr>
              <a:t>(UNIX</a:t>
            </a:r>
            <a:r>
              <a:rPr lang="ko-KR" altLang="en-US" sz="1600" dirty="0">
                <a:solidFill>
                  <a:schemeClr val="bg1"/>
                </a:solidFill>
              </a:rPr>
              <a:t>를 타고 도망가는 해커들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418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1480</TotalTime>
  <Words>1745</Words>
  <Application>Microsoft Office PowerPoint</Application>
  <PresentationFormat>화면 슬라이드 쇼(4:3)</PresentationFormat>
  <Paragraphs>274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Calibri</vt:lpstr>
      <vt:lpstr>Calibri Light</vt:lpstr>
      <vt:lpstr>Office 테마</vt:lpstr>
      <vt:lpstr>1. History of Open Source SW</vt:lpstr>
      <vt:lpstr>Agenda</vt:lpstr>
      <vt:lpstr>Once upon a time…</vt:lpstr>
      <vt:lpstr>Once upon a time…</vt:lpstr>
      <vt:lpstr>Once upon a time…</vt:lpstr>
      <vt:lpstr>Once upon a time…</vt:lpstr>
      <vt:lpstr>Prologue to the War</vt:lpstr>
      <vt:lpstr>빌 게이츠의 편지: SW 지적 재산권에 경종을 울리다.</vt:lpstr>
      <vt:lpstr>Prologue to the War</vt:lpstr>
      <vt:lpstr>Prologue to the War: UNIX family (feat. Minix, Linux)</vt:lpstr>
      <vt:lpstr>GNU and FSF by Richard Stallman</vt:lpstr>
      <vt:lpstr>GNU and FSF by Richard Stallman</vt:lpstr>
      <vt:lpstr>GNU and FSF by Richard Stallman</vt:lpstr>
      <vt:lpstr>GNU and FSF by Richard Stallman</vt:lpstr>
      <vt:lpstr>GNU and FSF by Richard Stallman</vt:lpstr>
      <vt:lpstr>GNU/Linux</vt:lpstr>
      <vt:lpstr>GNU/Linux</vt:lpstr>
      <vt:lpstr>GNU/Linux</vt:lpstr>
      <vt:lpstr>So far…</vt:lpstr>
      <vt:lpstr>Beginning of Open Source</vt:lpstr>
      <vt:lpstr>Beginning of Open Source</vt:lpstr>
      <vt:lpstr>Beginning of Open Source</vt:lpstr>
      <vt:lpstr>Beginning of Open Source</vt:lpstr>
      <vt:lpstr>References (incomplete)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Hyunchan Park</dc:creator>
  <cp:lastModifiedBy>Hyunchan Park</cp:lastModifiedBy>
  <cp:revision>651</cp:revision>
  <dcterms:created xsi:type="dcterms:W3CDTF">2016-08-29T08:45:01Z</dcterms:created>
  <dcterms:modified xsi:type="dcterms:W3CDTF">2019-09-04T01:08:10Z</dcterms:modified>
</cp:coreProperties>
</file>